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3" r:id="rId4"/>
  </p:sldMasterIdLst>
  <p:notesMasterIdLst>
    <p:notesMasterId r:id="rId25"/>
  </p:notesMasterIdLst>
  <p:sldIdLst>
    <p:sldId id="264" r:id="rId5"/>
    <p:sldId id="1067" r:id="rId6"/>
    <p:sldId id="286" r:id="rId7"/>
    <p:sldId id="346" r:id="rId8"/>
    <p:sldId id="347" r:id="rId9"/>
    <p:sldId id="348" r:id="rId10"/>
    <p:sldId id="324" r:id="rId11"/>
    <p:sldId id="1055" r:id="rId12"/>
    <p:sldId id="1068" r:id="rId13"/>
    <p:sldId id="1070" r:id="rId14"/>
    <p:sldId id="1073" r:id="rId15"/>
    <p:sldId id="1056" r:id="rId16"/>
    <p:sldId id="1074" r:id="rId17"/>
    <p:sldId id="1060" r:id="rId18"/>
    <p:sldId id="1076" r:id="rId19"/>
    <p:sldId id="1062" r:id="rId20"/>
    <p:sldId id="1075" r:id="rId21"/>
    <p:sldId id="1063" r:id="rId22"/>
    <p:sldId id="1064" r:id="rId23"/>
    <p:sldId id="1065" r:id="rId24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7E1E6"/>
    <a:srgbClr val="8FA8B3"/>
    <a:srgbClr val="C3D0D8"/>
    <a:srgbClr val="88D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92" autoAdjust="0"/>
    <p:restoredTop sz="94323" autoAdjust="0"/>
  </p:normalViewPr>
  <p:slideViewPr>
    <p:cSldViewPr>
      <p:cViewPr varScale="1">
        <p:scale>
          <a:sx n="120" d="100"/>
          <a:sy n="120" d="100"/>
        </p:scale>
        <p:origin x="1176" y="176"/>
      </p:cViewPr>
      <p:guideLst>
        <p:guide orient="horz" pos="3360"/>
        <p:guide pos="2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91EEA929-0B7A-6441-ACBB-49EF58E7BC11}" type="datetimeFigureOut">
              <a:rPr lang="en-US" smtClean="0"/>
              <a:t>2/13/19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B4623892-E2A8-B645-A815-EF0AE14C2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3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23892-E2A8-B645-A815-EF0AE14C2C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5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12963" r="90387"/>
          <a:stretch/>
        </p:blipFill>
        <p:spPr>
          <a:xfrm>
            <a:off x="6947475" y="0"/>
            <a:ext cx="2196526" cy="6858000"/>
          </a:xfrm>
          <a:prstGeom prst="rect">
            <a:avLst/>
          </a:prstGeom>
          <a:ln>
            <a:noFill/>
          </a:ln>
        </p:spPr>
      </p:pic>
      <p:sp>
        <p:nvSpPr>
          <p:cNvPr id="20" name="Rectangle 22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66700" y="299642"/>
            <a:ext cx="5213643" cy="1333784"/>
          </a:xfrm>
        </p:spPr>
        <p:txBody>
          <a:bodyPr anchor="t"/>
          <a:lstStyle>
            <a:lvl1pPr algn="l">
              <a:defRPr sz="3200" kern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266700" y="1849042"/>
            <a:ext cx="4760257" cy="685800"/>
          </a:xfrm>
        </p:spPr>
        <p:txBody>
          <a:bodyPr lIns="102413">
            <a:noAutofit/>
          </a:bodyPr>
          <a:lstStyle>
            <a:lvl1pPr marL="0" indent="0" algn="l">
              <a:buFont typeface="Symbol" pitchFamily="18" charset="2"/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8" t="42456" r="3759" b="41270"/>
          <a:stretch/>
        </p:blipFill>
        <p:spPr>
          <a:xfrm>
            <a:off x="7375965" y="2709308"/>
            <a:ext cx="1387016" cy="1040262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C:\Rose\Phase 2 planning\graphics\cover art 2 copy copy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0" t="23782" r="26989" b="44316"/>
          <a:stretch/>
        </p:blipFill>
        <p:spPr bwMode="auto">
          <a:xfrm>
            <a:off x="7375937" y="362840"/>
            <a:ext cx="1387063" cy="104029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65" y="1536093"/>
            <a:ext cx="1387016" cy="10402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6" t="33651" r="13467" b="10836"/>
          <a:stretch/>
        </p:blipFill>
        <p:spPr>
          <a:xfrm>
            <a:off x="7375965" y="3882523"/>
            <a:ext cx="1387016" cy="1040262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5729"/>
          <a:stretch/>
        </p:blipFill>
        <p:spPr>
          <a:xfrm>
            <a:off x="7375965" y="5055738"/>
            <a:ext cx="1387016" cy="1040262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10312"/>
            <a:ext cx="3319278" cy="464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359" y="6282186"/>
            <a:ext cx="1747041" cy="42341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-3175" y="-1"/>
            <a:ext cx="9171179" cy="914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-3175" y="6780023"/>
            <a:ext cx="9171179" cy="91440"/>
          </a:xfrm>
          <a:prstGeom prst="rect">
            <a:avLst/>
          </a:prstGeom>
          <a:gradFill flip="none" rotWithShape="1">
            <a:gsLst>
              <a:gs pos="94000">
                <a:srgbClr val="B0B9C6"/>
              </a:gs>
              <a:gs pos="70000">
                <a:srgbClr val="95A4B8"/>
              </a:gs>
              <a:gs pos="37000">
                <a:schemeClr val="tx2"/>
              </a:gs>
              <a:gs pos="100000">
                <a:schemeClr val="bg1">
                  <a:alpha val="0"/>
                  <a:lumMod val="86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5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25" y="274637"/>
            <a:ext cx="8338611" cy="855663"/>
          </a:xfrm>
          <a:noFill/>
        </p:spPr>
        <p:txBody>
          <a:bodyPr lIns="91440" tIns="54864" rIns="91440" bIns="54864" anchor="t" anchorCtr="0"/>
          <a:lstStyle>
            <a:lvl1pPr algn="l">
              <a:defRPr sz="3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226" y="1371600"/>
            <a:ext cx="8270374" cy="3962400"/>
          </a:xfrm>
          <a:noFill/>
        </p:spPr>
        <p:txBody>
          <a:bodyPr lIns="45720" tIns="45720" rIns="45720" bIns="45720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096" indent="-256032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0160" indent="-256032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905000" y="5486400"/>
            <a:ext cx="5391150" cy="435811"/>
          </a:xfrm>
          <a:gradFill>
            <a:gsLst>
              <a:gs pos="0">
                <a:srgbClr val="8FA8B3"/>
              </a:gs>
              <a:gs pos="80000">
                <a:srgbClr val="C3D0D8"/>
              </a:gs>
              <a:gs pos="100000">
                <a:srgbClr val="D7E1E6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40944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74320"/>
            <a:ext cx="8317992" cy="855663"/>
          </a:xfrm>
        </p:spPr>
        <p:txBody>
          <a:bodyPr lIns="91440" tIns="54864" rIns="91440" bIns="54864" anchor="t" anchorCtr="0"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38328" y="1371600"/>
            <a:ext cx="8275320" cy="3959352"/>
          </a:xfrm>
          <a:noFill/>
        </p:spPr>
        <p:txBody>
          <a:bodyPr lIns="45720" tIns="45720" rIns="45720" bIns="45720">
            <a:noAutofit/>
          </a:bodyPr>
          <a:lstStyle>
            <a:lvl1pPr algn="l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096" indent="-256032" algn="l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0160" indent="-256032" algn="l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00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74320"/>
            <a:ext cx="8317992" cy="855663"/>
          </a:xfrm>
        </p:spPr>
        <p:txBody>
          <a:bodyPr lIns="91440" tIns="54864" rIns="91440" bIns="54864" anchor="t" anchorCtr="0"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3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274320"/>
            <a:ext cx="8317992" cy="855663"/>
          </a:xfrm>
        </p:spPr>
        <p:txBody>
          <a:bodyPr lIns="91440" rIns="91440"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28" y="1371600"/>
            <a:ext cx="8275320" cy="395935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096" indent="-256032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0160" indent="-256032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905000" y="5812589"/>
            <a:ext cx="5391150" cy="435811"/>
          </a:xfrm>
          <a:gradFill>
            <a:gsLst>
              <a:gs pos="0">
                <a:srgbClr val="8FA8B3"/>
              </a:gs>
              <a:gs pos="80000">
                <a:srgbClr val="C3D0D8"/>
              </a:gs>
              <a:gs pos="100000">
                <a:srgbClr val="D7E1E6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40944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-3175" y="-1"/>
            <a:ext cx="9171179" cy="914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-3175" y="6780023"/>
            <a:ext cx="9171179" cy="91440"/>
          </a:xfrm>
          <a:prstGeom prst="rect">
            <a:avLst/>
          </a:prstGeom>
          <a:gradFill flip="none" rotWithShape="1">
            <a:gsLst>
              <a:gs pos="94000">
                <a:srgbClr val="B0B9C6"/>
              </a:gs>
              <a:gs pos="70000">
                <a:srgbClr val="95A4B8"/>
              </a:gs>
              <a:gs pos="37000">
                <a:schemeClr val="tx2"/>
              </a:gs>
              <a:gs pos="100000">
                <a:schemeClr val="bg1">
                  <a:alpha val="0"/>
                  <a:lumMod val="86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954253" y="6507202"/>
            <a:ext cx="2189747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120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2412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3619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4825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60320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072384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584448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096512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1D3E8490-F713-DD4A-9842-11E94129D172}" type="slidenum">
              <a:rPr lang="en-US" sz="800" smtClean="0">
                <a:solidFill>
                  <a:srgbClr val="27BFF0">
                    <a:lumMod val="50000"/>
                  </a:srgbClr>
                </a:solidFill>
                <a:latin typeface="Arial Narrow"/>
              </a:rPr>
              <a:pPr algn="r"/>
              <a:t>‹#›</a:t>
            </a:fld>
            <a:endParaRPr lang="en-US" sz="800" dirty="0">
              <a:solidFill>
                <a:srgbClr val="27BFF0">
                  <a:lumMod val="50000"/>
                </a:srgb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9638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b="0"/>
            </a:lvl2pPr>
            <a:lvl3pPr>
              <a:defRPr sz="2200" b="0" i="0"/>
            </a:lvl3pPr>
            <a:lvl4pPr>
              <a:defRPr sz="2000"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08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8016" y="1339855"/>
            <a:ext cx="8190184" cy="27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28" name="Rectangle 225"/>
          <p:cNvSpPr>
            <a:spLocks noGrp="1" noChangeArrowheads="1"/>
          </p:cNvSpPr>
          <p:nvPr>
            <p:ph type="title"/>
          </p:nvPr>
        </p:nvSpPr>
        <p:spPr bwMode="auto">
          <a:xfrm>
            <a:off x="284219" y="276830"/>
            <a:ext cx="8205211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54253" y="6507202"/>
            <a:ext cx="2189747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5120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2412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3619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4825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60320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072384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584448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096512" algn="l" defTabSz="102412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1D3E8490-F713-DD4A-9842-11E94129D172}" type="slidenum">
              <a:rPr lang="en-US" sz="800" smtClean="0">
                <a:solidFill>
                  <a:srgbClr val="27BFF0">
                    <a:lumMod val="50000"/>
                  </a:srgbClr>
                </a:solidFill>
                <a:latin typeface="Arial Narrow"/>
              </a:rPr>
              <a:pPr algn="r"/>
              <a:t>‹#›</a:t>
            </a:fld>
            <a:endParaRPr lang="en-US" sz="800" dirty="0">
              <a:solidFill>
                <a:srgbClr val="27BFF0">
                  <a:lumMod val="50000"/>
                </a:srgbClr>
              </a:solidFill>
              <a:latin typeface="Arial Narrow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-3175" y="-1"/>
            <a:ext cx="9171179" cy="914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-3175" y="6780023"/>
            <a:ext cx="9171179" cy="91440"/>
          </a:xfrm>
          <a:prstGeom prst="rect">
            <a:avLst/>
          </a:prstGeom>
          <a:gradFill flip="none" rotWithShape="1">
            <a:gsLst>
              <a:gs pos="94000">
                <a:srgbClr val="B0B9C6"/>
              </a:gs>
              <a:gs pos="70000">
                <a:srgbClr val="95A4B8"/>
              </a:gs>
              <a:gs pos="37000">
                <a:schemeClr val="tx2"/>
              </a:gs>
              <a:gs pos="100000">
                <a:schemeClr val="bg1">
                  <a:alpha val="0"/>
                  <a:lumMod val="86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62" y="6454703"/>
            <a:ext cx="1913327" cy="2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9" r:id="rId3"/>
    <p:sldLayoutId id="2147483668" r:id="rId4"/>
    <p:sldLayoutId id="2147483662" r:id="rId5"/>
    <p:sldLayoutId id="2147483672" r:id="rId6"/>
    <p:sldLayoutId id="2147483673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5pPr>
      <a:lvl6pPr marL="51206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6pPr>
      <a:lvl7pPr marL="102412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7pPr>
      <a:lvl8pPr marL="153619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8pPr>
      <a:lvl9pPr marL="204825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rgbClr val="00673E"/>
          </a:solidFill>
          <a:latin typeface="Arial Black" pitchFamily="34" charset="0"/>
        </a:defRPr>
      </a:lvl9pPr>
    </p:titleStyle>
    <p:bodyStyle>
      <a:lvl1pPr marL="256032" indent="-256032" algn="l" rtl="0" eaLnBrk="1" fontAlgn="base" hangingPunct="1">
        <a:lnSpc>
          <a:spcPct val="90000"/>
        </a:lnSpc>
        <a:spcBef>
          <a:spcPts val="672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•"/>
        <a:defRPr sz="2800" b="0" i="0" kern="1200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2064" indent="-256032" algn="l" rtl="0" eaLnBrk="1" fontAlgn="base" hangingPunct="1">
        <a:lnSpc>
          <a:spcPct val="90000"/>
        </a:lnSpc>
        <a:spcBef>
          <a:spcPts val="672"/>
        </a:spcBef>
        <a:spcAft>
          <a:spcPct val="0"/>
        </a:spcAft>
        <a:buClr>
          <a:schemeClr val="tx2"/>
        </a:buClr>
        <a:buSzPct val="100000"/>
        <a:buFont typeface="Arial Narrow" pitchFamily="34" charset="0"/>
        <a:buChar char="–"/>
        <a:defRPr sz="2000" b="0" i="0" kern="1200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768096" indent="-256032" algn="l" rtl="0" eaLnBrk="1" fontAlgn="base" hangingPunct="1">
        <a:lnSpc>
          <a:spcPct val="90000"/>
        </a:lnSpc>
        <a:spcBef>
          <a:spcPts val="336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•"/>
        <a:defRPr sz="1400" b="0" i="0">
          <a:solidFill>
            <a:schemeClr val="tx1">
              <a:lumMod val="85000"/>
              <a:lumOff val="15000"/>
            </a:schemeClr>
          </a:solidFill>
          <a:latin typeface="Arial Narrow" pitchFamily="34" charset="0"/>
        </a:defRPr>
      </a:lvl3pPr>
      <a:lvl4pPr marL="1024128" indent="-256032" algn="l" rtl="0" eaLnBrk="1" fontAlgn="base" hangingPunct="1">
        <a:lnSpc>
          <a:spcPct val="90000"/>
        </a:lnSpc>
        <a:spcBef>
          <a:spcPts val="336"/>
        </a:spcBef>
        <a:spcAft>
          <a:spcPct val="0"/>
        </a:spcAft>
        <a:buClr>
          <a:schemeClr val="tx2"/>
        </a:buClr>
        <a:buSzPct val="100000"/>
        <a:buFont typeface="Arial Narrow" pitchFamily="34" charset="0"/>
        <a:buChar char="–"/>
        <a:defRPr sz="1300" b="0" i="0">
          <a:solidFill>
            <a:schemeClr val="tx1">
              <a:lumMod val="85000"/>
              <a:lumOff val="15000"/>
            </a:schemeClr>
          </a:solidFill>
          <a:latin typeface="Arial Narrow" pitchFamily="34" charset="0"/>
        </a:defRPr>
      </a:lvl4pPr>
      <a:lvl5pPr marL="1280160" indent="-256032" algn="l" rtl="0" eaLnBrk="1" fontAlgn="base" hangingPunct="1">
        <a:lnSpc>
          <a:spcPct val="90000"/>
        </a:lnSpc>
        <a:spcBef>
          <a:spcPts val="336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•"/>
        <a:defRPr sz="800" b="0" i="0">
          <a:solidFill>
            <a:schemeClr val="tx1">
              <a:lumMod val="85000"/>
              <a:lumOff val="15000"/>
            </a:schemeClr>
          </a:solidFill>
          <a:latin typeface="Arial Narrow" pitchFamily="34" charset="0"/>
        </a:defRPr>
      </a:lvl5pPr>
      <a:lvl6pPr marL="2816352" indent="-25603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6pPr>
      <a:lvl7pPr marL="3328416" indent="-25603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7pPr>
      <a:lvl8pPr marL="3840480" indent="-25603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8pPr>
      <a:lvl9pPr marL="4352544" indent="-256032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1673E"/>
        </a:buClr>
        <a:buFont typeface="Symbol" pitchFamily="18" charset="2"/>
        <a:buChar char="·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64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128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192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256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384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448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512" algn="l" defTabSz="10241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676400"/>
            <a:ext cx="6629400" cy="1333784"/>
          </a:xfrm>
        </p:spPr>
        <p:txBody>
          <a:bodyPr/>
          <a:lstStyle/>
          <a:p>
            <a:r>
              <a:rPr lang="en-US" dirty="0"/>
              <a:t>VERA Training:  </a:t>
            </a:r>
            <a:br>
              <a:rPr lang="en-US" dirty="0"/>
            </a:br>
            <a:r>
              <a:rPr lang="en-US" dirty="0" err="1"/>
              <a:t>Excore</a:t>
            </a:r>
            <a:r>
              <a:rPr lang="en-US" dirty="0"/>
              <a:t> Modeling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352800"/>
            <a:ext cx="5905500" cy="685800"/>
          </a:xfrm>
        </p:spPr>
        <p:txBody>
          <a:bodyPr/>
          <a:lstStyle/>
          <a:p>
            <a:pPr algn="ctr"/>
            <a:r>
              <a:rPr lang="en-US" sz="1800" dirty="0"/>
              <a:t>VERA Training</a:t>
            </a:r>
          </a:p>
          <a:p>
            <a:pPr algn="ctr"/>
            <a:r>
              <a:rPr lang="en-US" sz="1800" dirty="0"/>
              <a:t>February 14, 2019</a:t>
            </a:r>
          </a:p>
          <a:p>
            <a:pPr algn="ctr"/>
            <a:r>
              <a:rPr lang="en-US" sz="1800" dirty="0"/>
              <a:t>Oak Ridge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279284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D580-36EA-F74C-9321-9F391558B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87694"/>
            <a:ext cx="8338611" cy="855663"/>
          </a:xfrm>
        </p:spPr>
        <p:txBody>
          <a:bodyPr/>
          <a:lstStyle/>
          <a:p>
            <a:r>
              <a:rPr lang="en-US" dirty="0"/>
              <a:t>QUARTER CORE EXAMPLE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12BDC1-B211-F74F-AD70-121C253EC596}"/>
              </a:ext>
            </a:extLst>
          </p:cNvPr>
          <p:cNvGrpSpPr/>
          <p:nvPr/>
        </p:nvGrpSpPr>
        <p:grpSpPr>
          <a:xfrm>
            <a:off x="1524000" y="877929"/>
            <a:ext cx="5692377" cy="5692377"/>
            <a:chOff x="1165622" y="464740"/>
            <a:chExt cx="5974555" cy="59745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8460CA6-B6A2-2049-807C-2816D295F762}"/>
                </a:ext>
              </a:extLst>
            </p:cNvPr>
            <p:cNvSpPr/>
            <p:nvPr/>
          </p:nvSpPr>
          <p:spPr bwMode="auto">
            <a:xfrm>
              <a:off x="1165622" y="464740"/>
              <a:ext cx="5974555" cy="597455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3847F2-5FB9-C54B-B155-1365873A8C14}"/>
                </a:ext>
              </a:extLst>
            </p:cNvPr>
            <p:cNvGrpSpPr/>
            <p:nvPr/>
          </p:nvGrpSpPr>
          <p:grpSpPr>
            <a:xfrm>
              <a:off x="1371600" y="685800"/>
              <a:ext cx="5562600" cy="5562600"/>
              <a:chOff x="1371600" y="685800"/>
              <a:chExt cx="5562600" cy="55626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1C58E83-C9F4-CD47-96D1-7513F3889A15}"/>
                  </a:ext>
                </a:extLst>
              </p:cNvPr>
              <p:cNvSpPr/>
              <p:nvPr/>
            </p:nvSpPr>
            <p:spPr bwMode="auto">
              <a:xfrm>
                <a:off x="1371600" y="685800"/>
                <a:ext cx="5562600" cy="55626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97DEAD3-1802-5744-B958-6ADF56203057}"/>
                  </a:ext>
                </a:extLst>
              </p:cNvPr>
              <p:cNvSpPr/>
              <p:nvPr/>
            </p:nvSpPr>
            <p:spPr bwMode="auto">
              <a:xfrm>
                <a:off x="2438400" y="1699418"/>
                <a:ext cx="3541524" cy="345916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F32E4CC-E25E-C546-AB03-DB78999A9CD0}"/>
                  </a:ext>
                </a:extLst>
              </p:cNvPr>
              <p:cNvSpPr/>
              <p:nvPr/>
            </p:nvSpPr>
            <p:spPr bwMode="auto">
              <a:xfrm>
                <a:off x="2564531" y="1851818"/>
                <a:ext cx="3276600" cy="3200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" name="Diagonal Stripe 14">
                <a:extLst>
                  <a:ext uri="{FF2B5EF4-FFF2-40B4-BE49-F238E27FC236}">
                    <a16:creationId xmlns:a16="http://schemas.microsoft.com/office/drawing/2014/main" id="{35AC343A-4758-084E-A7A1-BA991A03FE6B}"/>
                  </a:ext>
                </a:extLst>
              </p:cNvPr>
              <p:cNvSpPr/>
              <p:nvPr/>
            </p:nvSpPr>
            <p:spPr bwMode="auto">
              <a:xfrm>
                <a:off x="5450517" y="4496459"/>
                <a:ext cx="577620" cy="555758"/>
              </a:xfrm>
              <a:prstGeom prst="diagStrip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8E1FC6-BB81-BD43-8942-9D1548CCB36B}"/>
              </a:ext>
            </a:extLst>
          </p:cNvPr>
          <p:cNvGrpSpPr/>
          <p:nvPr/>
        </p:nvGrpSpPr>
        <p:grpSpPr>
          <a:xfrm>
            <a:off x="3299866" y="2867028"/>
            <a:ext cx="2145129" cy="1742917"/>
            <a:chOff x="990600" y="3886200"/>
            <a:chExt cx="2438400" cy="1981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DCFDFC-CDBB-6241-8816-8622BD68C773}"/>
                </a:ext>
              </a:extLst>
            </p:cNvPr>
            <p:cNvSpPr/>
            <p:nvPr/>
          </p:nvSpPr>
          <p:spPr bwMode="auto">
            <a:xfrm>
              <a:off x="990600" y="38862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29E9FD-86A3-6445-A6AF-F91A21059385}"/>
                </a:ext>
              </a:extLst>
            </p:cNvPr>
            <p:cNvSpPr/>
            <p:nvPr/>
          </p:nvSpPr>
          <p:spPr bwMode="auto">
            <a:xfrm>
              <a:off x="2209800" y="38862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8B73CA-8C8B-AB4E-A3C4-7AA579A2CD72}"/>
                </a:ext>
              </a:extLst>
            </p:cNvPr>
            <p:cNvSpPr/>
            <p:nvPr/>
          </p:nvSpPr>
          <p:spPr bwMode="auto">
            <a:xfrm>
              <a:off x="992372" y="48768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62119D3-8569-5E4D-8BF3-A7AD00F3AB3C}"/>
                </a:ext>
              </a:extLst>
            </p:cNvPr>
            <p:cNvSpPr/>
            <p:nvPr/>
          </p:nvSpPr>
          <p:spPr bwMode="auto">
            <a:xfrm>
              <a:off x="2208028" y="4876800"/>
              <a:ext cx="1219200" cy="990600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814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D580-36EA-F74C-9321-9F391558B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87694"/>
            <a:ext cx="8338611" cy="855663"/>
          </a:xfrm>
        </p:spPr>
        <p:txBody>
          <a:bodyPr/>
          <a:lstStyle/>
          <a:p>
            <a:r>
              <a:rPr lang="en-US" dirty="0"/>
              <a:t>QUARTER CORE EXAMPLE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12BDC1-B211-F74F-AD70-121C253EC596}"/>
              </a:ext>
            </a:extLst>
          </p:cNvPr>
          <p:cNvGrpSpPr/>
          <p:nvPr/>
        </p:nvGrpSpPr>
        <p:grpSpPr>
          <a:xfrm rot="16200000">
            <a:off x="1524000" y="877929"/>
            <a:ext cx="5692377" cy="5692377"/>
            <a:chOff x="1165622" y="464740"/>
            <a:chExt cx="5974555" cy="59745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8460CA6-B6A2-2049-807C-2816D295F762}"/>
                </a:ext>
              </a:extLst>
            </p:cNvPr>
            <p:cNvSpPr/>
            <p:nvPr/>
          </p:nvSpPr>
          <p:spPr bwMode="auto">
            <a:xfrm>
              <a:off x="1165622" y="464740"/>
              <a:ext cx="5974555" cy="597455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3847F2-5FB9-C54B-B155-1365873A8C14}"/>
                </a:ext>
              </a:extLst>
            </p:cNvPr>
            <p:cNvGrpSpPr/>
            <p:nvPr/>
          </p:nvGrpSpPr>
          <p:grpSpPr>
            <a:xfrm>
              <a:off x="1371600" y="685800"/>
              <a:ext cx="5562600" cy="5562600"/>
              <a:chOff x="1371600" y="685800"/>
              <a:chExt cx="5562600" cy="55626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1C58E83-C9F4-CD47-96D1-7513F3889A15}"/>
                  </a:ext>
                </a:extLst>
              </p:cNvPr>
              <p:cNvSpPr/>
              <p:nvPr/>
            </p:nvSpPr>
            <p:spPr bwMode="auto">
              <a:xfrm>
                <a:off x="1371600" y="685800"/>
                <a:ext cx="5562600" cy="55626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97DEAD3-1802-5744-B958-6ADF56203057}"/>
                  </a:ext>
                </a:extLst>
              </p:cNvPr>
              <p:cNvSpPr/>
              <p:nvPr/>
            </p:nvSpPr>
            <p:spPr bwMode="auto">
              <a:xfrm>
                <a:off x="2438400" y="1699418"/>
                <a:ext cx="3541524" cy="3459163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F32E4CC-E25E-C546-AB03-DB78999A9CD0}"/>
                  </a:ext>
                </a:extLst>
              </p:cNvPr>
              <p:cNvSpPr/>
              <p:nvPr/>
            </p:nvSpPr>
            <p:spPr bwMode="auto">
              <a:xfrm>
                <a:off x="2564531" y="1851818"/>
                <a:ext cx="3276600" cy="32004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" name="Diagonal Stripe 14">
                <a:extLst>
                  <a:ext uri="{FF2B5EF4-FFF2-40B4-BE49-F238E27FC236}">
                    <a16:creationId xmlns:a16="http://schemas.microsoft.com/office/drawing/2014/main" id="{35AC343A-4758-084E-A7A1-BA991A03FE6B}"/>
                  </a:ext>
                </a:extLst>
              </p:cNvPr>
              <p:cNvSpPr/>
              <p:nvPr/>
            </p:nvSpPr>
            <p:spPr bwMode="auto">
              <a:xfrm>
                <a:off x="5450517" y="4496459"/>
                <a:ext cx="577620" cy="555758"/>
              </a:xfrm>
              <a:prstGeom prst="diagStrip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60BE20-59A8-4940-A80A-398CA7250CBC}"/>
              </a:ext>
            </a:extLst>
          </p:cNvPr>
          <p:cNvGrpSpPr/>
          <p:nvPr/>
        </p:nvGrpSpPr>
        <p:grpSpPr>
          <a:xfrm>
            <a:off x="3276600" y="2819400"/>
            <a:ext cx="2214158" cy="1800312"/>
            <a:chOff x="4070786" y="3886200"/>
            <a:chExt cx="2436628" cy="19812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36341-128C-C24C-A2E5-23AE6F383DDB}"/>
                </a:ext>
              </a:extLst>
            </p:cNvPr>
            <p:cNvSpPr/>
            <p:nvPr/>
          </p:nvSpPr>
          <p:spPr bwMode="auto">
            <a:xfrm>
              <a:off x="4070786" y="38862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0570CB-017D-C94E-9EEC-207FD514EAAC}"/>
                </a:ext>
              </a:extLst>
            </p:cNvPr>
            <p:cNvSpPr/>
            <p:nvPr/>
          </p:nvSpPr>
          <p:spPr bwMode="auto">
            <a:xfrm>
              <a:off x="4072558" y="48768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4B111D-651F-1146-9639-B6D550840986}"/>
                </a:ext>
              </a:extLst>
            </p:cNvPr>
            <p:cNvSpPr/>
            <p:nvPr/>
          </p:nvSpPr>
          <p:spPr bwMode="auto">
            <a:xfrm>
              <a:off x="5288214" y="48768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23A8E3-10DE-504A-897D-E31F4FA621CB}"/>
                </a:ext>
              </a:extLst>
            </p:cNvPr>
            <p:cNvSpPr/>
            <p:nvPr/>
          </p:nvSpPr>
          <p:spPr bwMode="auto">
            <a:xfrm>
              <a:off x="5288214" y="3895846"/>
              <a:ext cx="1219200" cy="990600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latin typeface="Arial" pitchFamily="34" charset="0"/>
                </a:rPr>
                <a:t>N</a:t>
              </a: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3853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9057-3CFF-0E4E-84EE-D37E15E5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04801"/>
            <a:ext cx="8338611" cy="533400"/>
          </a:xfrm>
        </p:spPr>
        <p:txBody>
          <a:bodyPr/>
          <a:lstStyle/>
          <a:p>
            <a:r>
              <a:rPr lang="en-US" dirty="0"/>
              <a:t>Let’s Review an Omnibus Input: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E1460-6A75-4E45-A7C0-62B5DDB79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433373"/>
            <a:ext cx="3886200" cy="4098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A2D5AA-D903-584E-A3AD-8E57300EBE26}"/>
              </a:ext>
            </a:extLst>
          </p:cNvPr>
          <p:cNvSpPr txBox="1"/>
          <p:nvPr/>
        </p:nvSpPr>
        <p:spPr>
          <a:xfrm>
            <a:off x="152400" y="1054510"/>
            <a:ext cx="8839200" cy="1400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1700" dirty="0">
                <a:latin typeface="Courier New" pitchFamily="49" charset="0"/>
                <a:cs typeface="Courier New" pitchFamily="49" charset="0"/>
              </a:rPr>
              <a:t>cd </a:t>
            </a:r>
            <a:r>
              <a:rPr lang="en-US" sz="1700" dirty="0">
                <a:latin typeface="Courier New" pitchFamily="49" charset="0"/>
                <a:cs typeface="Courier New" pitchFamily="49" charset="0"/>
              </a:rPr>
              <a:t>/projects/</a:t>
            </a:r>
            <a:r>
              <a:rPr lang="en-US" sz="1700" dirty="0" err="1">
                <a:latin typeface="Courier New" pitchFamily="49" charset="0"/>
                <a:cs typeface="Courier New" pitchFamily="49" charset="0"/>
              </a:rPr>
              <a:t>vera</a:t>
            </a:r>
            <a:r>
              <a:rPr lang="en-US" sz="1700" dirty="0">
                <a:latin typeface="Courier New" pitchFamily="49" charset="0"/>
                <a:cs typeface="Courier New" pitchFamily="49" charset="0"/>
              </a:rPr>
              <a:t>-users-grp/training/session8/</a:t>
            </a:r>
            <a:r>
              <a:rPr lang="en-US" sz="1700" dirty="0" err="1">
                <a:latin typeface="Courier New" pitchFamily="49" charset="0"/>
                <a:cs typeface="Courier New" pitchFamily="49" charset="0"/>
              </a:rPr>
              <a:t>Excore</a:t>
            </a:r>
            <a:r>
              <a:rPr lang="en-US" sz="17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1700" dirty="0" err="1">
                <a:latin typeface="Courier New" pitchFamily="49" charset="0"/>
                <a:cs typeface="Courier New" pitchFamily="49" charset="0"/>
              </a:rPr>
              <a:t>SimpleExample</a:t>
            </a:r>
            <a:endParaRPr lang="en-US" sz="1700" dirty="0">
              <a:latin typeface="Courier New" pitchFamily="49" charset="0"/>
              <a:cs typeface="Courier New" pitchFamily="49" charset="0"/>
            </a:endParaRPr>
          </a:p>
          <a:p>
            <a:endParaRPr lang="en-US" sz="17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700" dirty="0">
                <a:latin typeface="Courier New" pitchFamily="49" charset="0"/>
                <a:cs typeface="Courier New" pitchFamily="49" charset="0"/>
              </a:rPr>
              <a:t>vi smr-7x7.inp ! VERA Input</a:t>
            </a:r>
          </a:p>
          <a:p>
            <a:endParaRPr lang="en-US" sz="17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700" dirty="0">
                <a:latin typeface="Courier New" pitchFamily="49" charset="0"/>
                <a:cs typeface="Courier New" pitchFamily="49" charset="0"/>
              </a:rPr>
              <a:t>Vi smr-7x7.omn ! Omnibus Input</a:t>
            </a:r>
            <a:endParaRPr lang="fi-FI" sz="17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6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9B15-959D-5B45-8A5B-15C3D2F6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through the *.shift.h5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70E58-6533-344D-B663-6B06380E5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425" y="935789"/>
            <a:ext cx="8270374" cy="1807411"/>
          </a:xfrm>
        </p:spPr>
        <p:txBody>
          <a:bodyPr/>
          <a:lstStyle/>
          <a:p>
            <a:r>
              <a:rPr lang="en-US" dirty="0"/>
              <a:t>You can load HDF5 files in a HDF5 viewer of your choice</a:t>
            </a:r>
          </a:p>
          <a:p>
            <a:r>
              <a:rPr lang="en-US" dirty="0"/>
              <a:t>Or you can use the following commands in your terminal window to look at the output</a:t>
            </a:r>
          </a:p>
          <a:p>
            <a:r>
              <a:rPr lang="en-US" dirty="0"/>
              <a:t>Type h5ls command and then the *.shift.h5 output file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You’ll see a list of groups</a:t>
            </a:r>
          </a:p>
          <a:p>
            <a:r>
              <a:rPr lang="en-US" dirty="0"/>
              <a:t>Add a forward slash to see contents of each group</a:t>
            </a:r>
          </a:p>
          <a:p>
            <a:endParaRPr lang="en-US" dirty="0"/>
          </a:p>
          <a:p>
            <a:r>
              <a:rPr lang="en-US" dirty="0"/>
              <a:t>Let’s explore the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flux_tally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group:</a:t>
            </a:r>
          </a:p>
          <a:p>
            <a:endParaRPr lang="en-US" dirty="0"/>
          </a:p>
          <a:p>
            <a:r>
              <a:rPr lang="en-US" dirty="0"/>
              <a:t>Use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h5dump –d</a:t>
            </a:r>
            <a:r>
              <a:rPr lang="en-US" dirty="0"/>
              <a:t> to view the values in binned flux: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B6A50-E8EF-AE44-95B6-A0579864A2E0}"/>
              </a:ext>
            </a:extLst>
          </p:cNvPr>
          <p:cNvSpPr txBox="1"/>
          <p:nvPr/>
        </p:nvSpPr>
        <p:spPr>
          <a:xfrm>
            <a:off x="500312" y="2895600"/>
            <a:ext cx="78486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Courier New" pitchFamily="49" charset="0"/>
                <a:cs typeface="Courier New" pitchFamily="49" charset="0"/>
              </a:rPr>
              <a:t>h5ls smr-7x7.shift.h5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00C96-1172-6740-860D-150E195007E3}"/>
              </a:ext>
            </a:extLst>
          </p:cNvPr>
          <p:cNvSpPr txBox="1"/>
          <p:nvPr/>
        </p:nvSpPr>
        <p:spPr>
          <a:xfrm>
            <a:off x="532210" y="4038600"/>
            <a:ext cx="78486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Courier New" pitchFamily="49" charset="0"/>
                <a:cs typeface="Courier New" pitchFamily="49" charset="0"/>
              </a:rPr>
              <a:t>h5ls smr-7x7.shift.h5/STATE_0001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76BE75-FAA4-3E44-98F9-0CCBCE066659}"/>
              </a:ext>
            </a:extLst>
          </p:cNvPr>
          <p:cNvSpPr txBox="1"/>
          <p:nvPr/>
        </p:nvSpPr>
        <p:spPr>
          <a:xfrm>
            <a:off x="532210" y="4933890"/>
            <a:ext cx="78486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Courier New" pitchFamily="49" charset="0"/>
                <a:cs typeface="Courier New" pitchFamily="49" charset="0"/>
              </a:rPr>
              <a:t>h5ls smr-7x7.shift.h5/STATE_0001/</a:t>
            </a:r>
            <a:r>
              <a:rPr lang="fi-FI" sz="2000" dirty="0" err="1">
                <a:latin typeface="Courier New" pitchFamily="49" charset="0"/>
                <a:cs typeface="Courier New" pitchFamily="49" charset="0"/>
              </a:rPr>
              <a:t>flux_tally</a:t>
            </a:r>
            <a:endParaRPr lang="fi-FI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59BF5-6290-4940-BDB0-961FAC8576D9}"/>
              </a:ext>
            </a:extLst>
          </p:cNvPr>
          <p:cNvSpPr txBox="1"/>
          <p:nvPr/>
        </p:nvSpPr>
        <p:spPr>
          <a:xfrm>
            <a:off x="523349" y="5743162"/>
            <a:ext cx="80364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Courier New" pitchFamily="49" charset="0"/>
                <a:cs typeface="Courier New" pitchFamily="49" charset="0"/>
              </a:rPr>
              <a:t>h5dump –d /STATE_0001/</a:t>
            </a:r>
            <a:r>
              <a:rPr lang="fi-FI" dirty="0" err="1">
                <a:latin typeface="Courier New" pitchFamily="49" charset="0"/>
                <a:cs typeface="Courier New" pitchFamily="49" charset="0"/>
              </a:rPr>
              <a:t>flux_tally</a:t>
            </a:r>
            <a:r>
              <a:rPr lang="fi-FI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fi-FI" dirty="0" err="1">
                <a:latin typeface="Courier New" pitchFamily="49" charset="0"/>
                <a:cs typeface="Courier New" pitchFamily="49" charset="0"/>
              </a:rPr>
              <a:t>binned</a:t>
            </a:r>
            <a:r>
              <a:rPr lang="fi-FI" dirty="0">
                <a:latin typeface="Courier New" pitchFamily="49" charset="0"/>
                <a:cs typeface="Courier New" pitchFamily="49" charset="0"/>
              </a:rPr>
              <a:t> smr-7x7.shift.h5/</a:t>
            </a:r>
          </a:p>
        </p:txBody>
      </p:sp>
    </p:spTree>
    <p:extLst>
      <p:ext uri="{BB962C8B-B14F-4D97-AF65-F5344CB8AC3E}">
        <p14:creationId xmlns:p14="http://schemas.microsoft.com/office/powerpoint/2010/main" val="2037093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34D4-2F8C-2D49-A1AD-F42D3435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57820-5DD3-A244-BC31-BBE5F280C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42" y="838200"/>
            <a:ext cx="8668057" cy="855663"/>
          </a:xfrm>
        </p:spPr>
        <p:txBody>
          <a:bodyPr/>
          <a:lstStyle/>
          <a:p>
            <a:r>
              <a:rPr lang="en-US" sz="2000" dirty="0"/>
              <a:t>See Exnihilo Manual for more information on different [UNIVERSE][SHAPE] functions </a:t>
            </a:r>
          </a:p>
          <a:p>
            <a:r>
              <a:rPr lang="en-US" sz="2000" dirty="0"/>
              <a:t>Note that other features listed in the manual is for standalone Shift is not applicable to VERA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5923A3-1E8C-EB43-B97B-284269E3D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803875"/>
              </p:ext>
            </p:extLst>
          </p:nvPr>
        </p:nvGraphicFramePr>
        <p:xfrm>
          <a:off x="1219200" y="2155558"/>
          <a:ext cx="5334000" cy="44278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373167421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4124118245"/>
                    </a:ext>
                  </a:extLst>
                </a:gridCol>
              </a:tblGrid>
              <a:tr h="3916362">
                <a:tc>
                  <a:txBody>
                    <a:bodyPr/>
                    <a:lstStyle/>
                    <a:p>
                      <a:r>
                        <a:rPr lang="en-US" sz="1500" b="1" dirty="0"/>
                        <a:t>[SHAPE=type]</a:t>
                      </a:r>
                    </a:p>
                    <a:p>
                      <a:r>
                        <a:rPr lang="en-US" sz="1500" b="0" dirty="0"/>
                        <a:t>Cuboid / box</a:t>
                      </a:r>
                    </a:p>
                    <a:p>
                      <a:r>
                        <a:rPr lang="en-US" sz="1500" b="0" dirty="0"/>
                        <a:t>Sphere</a:t>
                      </a:r>
                    </a:p>
                    <a:p>
                      <a:r>
                        <a:rPr lang="en-US" sz="1500" b="0" dirty="0" err="1"/>
                        <a:t>Cyl</a:t>
                      </a:r>
                      <a:endParaRPr lang="en-US" sz="1500" b="0" dirty="0"/>
                    </a:p>
                    <a:p>
                      <a:r>
                        <a:rPr lang="en-US" sz="1500" b="0" dirty="0" err="1"/>
                        <a:t>Cylsegment</a:t>
                      </a:r>
                      <a:r>
                        <a:rPr lang="en-US" sz="1500" b="0" dirty="0"/>
                        <a:t> / pad</a:t>
                      </a:r>
                    </a:p>
                    <a:p>
                      <a:r>
                        <a:rPr lang="en-US" sz="1500" b="0" dirty="0"/>
                        <a:t>Ring / </a:t>
                      </a:r>
                      <a:r>
                        <a:rPr lang="en-US" sz="1500" b="0" dirty="0" err="1"/>
                        <a:t>Cylshell</a:t>
                      </a:r>
                      <a:r>
                        <a:rPr lang="en-US" sz="1500" b="0" dirty="0"/>
                        <a:t> </a:t>
                      </a:r>
                    </a:p>
                    <a:p>
                      <a:r>
                        <a:rPr lang="en-US" sz="1500" b="0" dirty="0"/>
                        <a:t>Prism</a:t>
                      </a:r>
                    </a:p>
                    <a:p>
                      <a:r>
                        <a:rPr lang="en-US" sz="1500" b="0" dirty="0"/>
                        <a:t>Slab</a:t>
                      </a:r>
                    </a:p>
                    <a:p>
                      <a:r>
                        <a:rPr lang="en-US" sz="1500" b="0" dirty="0"/>
                        <a:t>Plane</a:t>
                      </a:r>
                    </a:p>
                    <a:p>
                      <a:r>
                        <a:rPr lang="en-US" sz="1500" b="0" dirty="0"/>
                        <a:t>Wedge</a:t>
                      </a:r>
                    </a:p>
                    <a:p>
                      <a:r>
                        <a:rPr lang="en-US" sz="1500" b="0" dirty="0"/>
                        <a:t>Cone</a:t>
                      </a:r>
                    </a:p>
                    <a:p>
                      <a:r>
                        <a:rPr lang="en-US" sz="1500" b="0" dirty="0"/>
                        <a:t>Ellipsoid</a:t>
                      </a:r>
                    </a:p>
                    <a:p>
                      <a:r>
                        <a:rPr lang="en-US" sz="1500" b="0" dirty="0"/>
                        <a:t>Hopper</a:t>
                      </a:r>
                    </a:p>
                    <a:p>
                      <a:r>
                        <a:rPr lang="en-US" sz="1500" b="0" dirty="0" err="1"/>
                        <a:t>Righthet</a:t>
                      </a:r>
                      <a:endParaRPr lang="en-US" sz="1500" b="0" dirty="0"/>
                    </a:p>
                    <a:p>
                      <a:r>
                        <a:rPr lang="en-US" sz="1500" b="0" dirty="0" err="1"/>
                        <a:t>Triprism</a:t>
                      </a:r>
                      <a:endParaRPr lang="en-US" sz="1500" b="0" dirty="0"/>
                    </a:p>
                    <a:p>
                      <a:r>
                        <a:rPr lang="en-US" sz="1500" b="0" dirty="0" err="1"/>
                        <a:t>Ecylinder</a:t>
                      </a:r>
                      <a:endParaRPr lang="en-US" sz="1500" b="0" dirty="0"/>
                    </a:p>
                    <a:p>
                      <a:r>
                        <a:rPr lang="en-US" sz="1500" b="0" dirty="0" err="1"/>
                        <a:t>Rhombdod</a:t>
                      </a:r>
                      <a:endParaRPr lang="en-US" sz="1500" b="0" dirty="0"/>
                    </a:p>
                    <a:p>
                      <a:r>
                        <a:rPr lang="en-US" sz="1500" b="0" dirty="0" err="1"/>
                        <a:t>Ppiped</a:t>
                      </a:r>
                      <a:endParaRPr lang="en-US" sz="1500" b="0" dirty="0"/>
                    </a:p>
                    <a:p>
                      <a:r>
                        <a:rPr lang="en-US" sz="1500" b="0" dirty="0"/>
                        <a:t>quadric</a:t>
                      </a:r>
                    </a:p>
                  </a:txBody>
                  <a:tcPr marL="84404" marR="84404" marT="42202" marB="42202"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Description</a:t>
                      </a:r>
                    </a:p>
                    <a:p>
                      <a:r>
                        <a:rPr lang="en-US" sz="1500" b="0" dirty="0"/>
                        <a:t>Box </a:t>
                      </a:r>
                    </a:p>
                    <a:p>
                      <a:r>
                        <a:rPr lang="en-US" sz="1500" b="0" dirty="0"/>
                        <a:t>Sphere</a:t>
                      </a:r>
                    </a:p>
                    <a:p>
                      <a:r>
                        <a:rPr lang="en-US" sz="1500" b="0" dirty="0"/>
                        <a:t>Cylinder</a:t>
                      </a:r>
                    </a:p>
                    <a:p>
                      <a:r>
                        <a:rPr lang="en-US" sz="1500" b="0" dirty="0"/>
                        <a:t>Cylinder segment</a:t>
                      </a:r>
                    </a:p>
                    <a:p>
                      <a:r>
                        <a:rPr lang="en-US" sz="1500" b="0" dirty="0"/>
                        <a:t>Cylindrical shell</a:t>
                      </a:r>
                    </a:p>
                    <a:p>
                      <a:r>
                        <a:rPr lang="en-US" sz="1500" b="0" dirty="0"/>
                        <a:t>Regular prism</a:t>
                      </a:r>
                    </a:p>
                    <a:p>
                      <a:r>
                        <a:rPr lang="en-US" sz="1500" b="0" dirty="0"/>
                        <a:t>Infinite slab</a:t>
                      </a:r>
                    </a:p>
                    <a:p>
                      <a:r>
                        <a:rPr lang="en-US" sz="1500" b="0" dirty="0"/>
                        <a:t>Infinite half-space</a:t>
                      </a:r>
                    </a:p>
                    <a:p>
                      <a:r>
                        <a:rPr lang="en-US" sz="1500" b="0" dirty="0"/>
                        <a:t>Wedge</a:t>
                      </a:r>
                    </a:p>
                    <a:p>
                      <a:r>
                        <a:rPr lang="en-US" sz="1500" b="0" dirty="0"/>
                        <a:t>Cone</a:t>
                      </a:r>
                    </a:p>
                    <a:p>
                      <a:r>
                        <a:rPr lang="en-US" sz="1500" b="0" dirty="0"/>
                        <a:t>Ellipsoid</a:t>
                      </a:r>
                    </a:p>
                    <a:p>
                      <a:r>
                        <a:rPr lang="en-US" sz="1500" b="0" dirty="0"/>
                        <a:t>Hopper</a:t>
                      </a:r>
                    </a:p>
                    <a:p>
                      <a:r>
                        <a:rPr lang="en-US" sz="1500" b="0" dirty="0"/>
                        <a:t>Right tetrahedron</a:t>
                      </a:r>
                    </a:p>
                    <a:p>
                      <a:r>
                        <a:rPr lang="en-US" sz="1500" b="0" dirty="0"/>
                        <a:t>Triangular prism</a:t>
                      </a:r>
                    </a:p>
                    <a:p>
                      <a:r>
                        <a:rPr lang="en-US" sz="1500" b="0" dirty="0"/>
                        <a:t>Elliptical cylinder</a:t>
                      </a:r>
                    </a:p>
                    <a:p>
                      <a:r>
                        <a:rPr lang="en-US" sz="1500" b="0" dirty="0"/>
                        <a:t>Rhombic dodecahedron</a:t>
                      </a:r>
                    </a:p>
                    <a:p>
                      <a:r>
                        <a:rPr lang="en-US" sz="1500" b="0" dirty="0"/>
                        <a:t>Parallelepiped</a:t>
                      </a:r>
                    </a:p>
                    <a:p>
                      <a:r>
                        <a:rPr lang="en-US" sz="1500" b="0" dirty="0"/>
                        <a:t>General quadric</a:t>
                      </a:r>
                    </a:p>
                  </a:txBody>
                  <a:tcPr marL="84404" marR="84404" marT="42202" marB="42202"/>
                </a:tc>
                <a:extLst>
                  <a:ext uri="{0D108BD9-81ED-4DB2-BD59-A6C34878D82A}">
                    <a16:rowId xmlns:a16="http://schemas.microsoft.com/office/drawing/2014/main" val="1875567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808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74349-902B-1045-9AD6-7CEC16E6C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47E9E-1F53-094E-B777-68577DE83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26" y="1371600"/>
            <a:ext cx="8498974" cy="3962400"/>
          </a:xfrm>
        </p:spPr>
        <p:txBody>
          <a:bodyPr/>
          <a:lstStyle/>
          <a:p>
            <a:r>
              <a:rPr lang="en-US" dirty="0"/>
              <a:t>Copy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smr-7x7.inp </a:t>
            </a:r>
            <a:r>
              <a:rPr lang="en-US" dirty="0"/>
              <a:t>and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smr-7x7-simp.omn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/projects/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-users-grp/training/session8/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Excore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SimpleExample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to your home directory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or files with solution provided at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/projects/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-users-grp/training/session8/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Excore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ExcoreExercise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84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1C5B6-DB1C-6345-9FBA-AC1CE62A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440C2-5588-284A-9D5F-417DEA36C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19" y="1082874"/>
            <a:ext cx="4821181" cy="5005071"/>
          </a:xfrm>
        </p:spPr>
        <p:txBody>
          <a:bodyPr/>
          <a:lstStyle/>
          <a:p>
            <a:r>
              <a:rPr lang="en-US" sz="2200" dirty="0"/>
              <a:t>Add a cylinder of radius 1.0 cm at (81.32, 81.32, 0) with z extents 100.0 and 140.0 using </a:t>
            </a: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[UNIVERSE][SHAPE=</a:t>
            </a:r>
            <a:r>
              <a:rPr lang="en-US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cyl</a:t>
            </a: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200" dirty="0"/>
              <a:t>Define cells using </a:t>
            </a: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[UNIVERSE][CELL </a:t>
            </a:r>
            <a:r>
              <a:rPr lang="en-US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cellname</a:t>
            </a: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200" dirty="0"/>
              <a:t>Set the material of the cylinder to void (provided in the COMP card)</a:t>
            </a:r>
          </a:p>
          <a:p>
            <a:r>
              <a:rPr lang="en-US" sz="2200" dirty="0"/>
              <a:t>Set up a tally to calculate the B10 response </a:t>
            </a:r>
          </a:p>
          <a:p>
            <a:pPr lvl="1"/>
            <a:r>
              <a:rPr lang="en-US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[RESPONSE]</a:t>
            </a:r>
            <a:r>
              <a:rPr lang="en-US" sz="1700" dirty="0"/>
              <a:t>definition provided in the input</a:t>
            </a:r>
          </a:p>
          <a:p>
            <a:r>
              <a:rPr lang="en-US" sz="2200" dirty="0"/>
              <a:t>Change the name of the </a:t>
            </a:r>
            <a:r>
              <a:rPr lang="en-US" sz="2200" dirty="0" err="1"/>
              <a:t>hybrid_tally_names</a:t>
            </a:r>
            <a:r>
              <a:rPr lang="en-US" sz="2200" dirty="0"/>
              <a:t> parameter to correspond with the TALLY name</a:t>
            </a:r>
          </a:p>
          <a:p>
            <a:pPr marL="0" indent="0">
              <a:buNone/>
            </a:pPr>
            <a:endParaRPr lang="en-US" sz="25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34C69A-8D0A-064F-A8D2-32931C1E785A}"/>
              </a:ext>
            </a:extLst>
          </p:cNvPr>
          <p:cNvGrpSpPr/>
          <p:nvPr/>
        </p:nvGrpSpPr>
        <p:grpSpPr>
          <a:xfrm>
            <a:off x="5494413" y="1524000"/>
            <a:ext cx="3023370" cy="3009900"/>
            <a:chOff x="5500145" y="838200"/>
            <a:chExt cx="3023370" cy="30099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0AD5D9-4918-5B40-AD85-EF6543E15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397" t="7778" r="1109" b="48333"/>
            <a:stretch/>
          </p:blipFill>
          <p:spPr>
            <a:xfrm>
              <a:off x="5500145" y="838200"/>
              <a:ext cx="3023370" cy="300990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94B8C74-0A23-B14C-B6CE-7AB78A9FBC4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31875" y="2100943"/>
              <a:ext cx="457200" cy="4049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B9DAC5-00F1-344B-B998-5E632F718BB7}"/>
                </a:ext>
              </a:extLst>
            </p:cNvPr>
            <p:cNvSpPr txBox="1"/>
            <p:nvPr/>
          </p:nvSpPr>
          <p:spPr>
            <a:xfrm>
              <a:off x="7162800" y="1783863"/>
              <a:ext cx="1018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Simple detector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0B6A6E-1179-CB47-B649-CDCA49C90296}"/>
              </a:ext>
            </a:extLst>
          </p:cNvPr>
          <p:cNvSpPr txBox="1">
            <a:spLocks/>
          </p:cNvSpPr>
          <p:nvPr/>
        </p:nvSpPr>
        <p:spPr bwMode="auto">
          <a:xfrm>
            <a:off x="5288811" y="5029200"/>
            <a:ext cx="3747977" cy="140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  <a:noAutofit/>
          </a:bodyPr>
          <a:lstStyle>
            <a:lvl1pPr marL="256032" indent="-256032" algn="l" rtl="0" eaLnBrk="1" fontAlgn="base" hangingPunct="1">
              <a:lnSpc>
                <a:spcPct val="90000"/>
              </a:lnSpc>
              <a:spcBef>
                <a:spcPts val="672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28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2064" indent="-256032" algn="l" rtl="0" eaLnBrk="1" fontAlgn="base" hangingPunct="1">
              <a:lnSpc>
                <a:spcPct val="90000"/>
              </a:lnSpc>
              <a:spcBef>
                <a:spcPts val="672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8096" indent="-256032" algn="l" rtl="0" eaLnBrk="1" fontAlgn="base" hangingPunct="1">
              <a:lnSpc>
                <a:spcPct val="90000"/>
              </a:lnSpc>
              <a:spcBef>
                <a:spcPts val="336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22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3pPr>
            <a:lvl4pPr marL="1024128" indent="-256032" algn="l" rtl="0" eaLnBrk="1" fontAlgn="base" hangingPunct="1">
              <a:lnSpc>
                <a:spcPct val="90000"/>
              </a:lnSpc>
              <a:spcBef>
                <a:spcPts val="336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4pPr>
            <a:lvl5pPr marL="1280160" indent="-256032" algn="l" rtl="0" eaLnBrk="1" fontAlgn="base" hangingPunct="1">
              <a:lnSpc>
                <a:spcPct val="90000"/>
              </a:lnSpc>
              <a:spcBef>
                <a:spcPts val="336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8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5pPr>
            <a:lvl6pPr marL="2816352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3328416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3840480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4352544" indent="-256032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2200" b="1" dirty="0"/>
              <a:t>Let’s run the problem!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verarun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smr_example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9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9B15-959D-5B45-8A5B-15C3D2F6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HDF5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70E58-6533-344D-B663-6B06380E5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425" y="935789"/>
            <a:ext cx="8270374" cy="1807411"/>
          </a:xfrm>
        </p:spPr>
        <p:txBody>
          <a:bodyPr/>
          <a:lstStyle/>
          <a:p>
            <a:r>
              <a:rPr lang="en-US" dirty="0"/>
              <a:t>Type h5ls command and then the *.shift.h5 output file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Let’s explore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resp_tally_B10 </a:t>
            </a:r>
            <a:r>
              <a:rPr lang="en-US" dirty="0"/>
              <a:t>group:</a:t>
            </a:r>
          </a:p>
          <a:p>
            <a:endParaRPr lang="en-US" dirty="0"/>
          </a:p>
          <a:p>
            <a:r>
              <a:rPr lang="en-US" dirty="0"/>
              <a:t>Use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h5dump –d </a:t>
            </a:r>
            <a:r>
              <a:rPr lang="en-US" dirty="0"/>
              <a:t>to view the values in the response tally: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B6A50-E8EF-AE44-95B6-A0579864A2E0}"/>
              </a:ext>
            </a:extLst>
          </p:cNvPr>
          <p:cNvSpPr txBox="1"/>
          <p:nvPr/>
        </p:nvSpPr>
        <p:spPr>
          <a:xfrm>
            <a:off x="554075" y="1371600"/>
            <a:ext cx="78486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Courier New" pitchFamily="49" charset="0"/>
                <a:cs typeface="Courier New" pitchFamily="49" charset="0"/>
              </a:rPr>
              <a:t>h5ls smr-7x7.shift.h5/STATE_0001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76BE75-FAA4-3E44-98F9-0CCBCE066659}"/>
              </a:ext>
            </a:extLst>
          </p:cNvPr>
          <p:cNvSpPr txBox="1"/>
          <p:nvPr/>
        </p:nvSpPr>
        <p:spPr>
          <a:xfrm>
            <a:off x="554075" y="2232807"/>
            <a:ext cx="78486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000" dirty="0">
                <a:latin typeface="Courier New" pitchFamily="49" charset="0"/>
                <a:cs typeface="Courier New" pitchFamily="49" charset="0"/>
              </a:rPr>
              <a:t>h5ls smr-7x7.shift.h5/STATE_0001/resp_tally_B10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59BF5-6290-4940-BDB0-961FAC8576D9}"/>
              </a:ext>
            </a:extLst>
          </p:cNvPr>
          <p:cNvSpPr txBox="1"/>
          <p:nvPr/>
        </p:nvSpPr>
        <p:spPr>
          <a:xfrm>
            <a:off x="329002" y="3370966"/>
            <a:ext cx="85116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>
                <a:latin typeface="Courier New" pitchFamily="49" charset="0"/>
                <a:cs typeface="Courier New" pitchFamily="49" charset="0"/>
              </a:rPr>
              <a:t>h5dump –d /STATE_0001/resp_tally_B10/</a:t>
            </a:r>
            <a:r>
              <a:rPr lang="fi-FI" dirty="0" err="1">
                <a:latin typeface="Courier New" pitchFamily="49" charset="0"/>
                <a:cs typeface="Courier New" pitchFamily="49" charset="0"/>
              </a:rPr>
              <a:t>total</a:t>
            </a:r>
            <a:r>
              <a:rPr lang="fi-FI" dirty="0">
                <a:latin typeface="Courier New" pitchFamily="49" charset="0"/>
                <a:cs typeface="Courier New" pitchFamily="49" charset="0"/>
              </a:rPr>
              <a:t> smr-7x7.shift.h5/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189F4-EB48-584A-B53C-5AF37AC38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16"/>
          <a:stretch/>
        </p:blipFill>
        <p:spPr>
          <a:xfrm>
            <a:off x="329002" y="4041422"/>
            <a:ext cx="5233598" cy="204797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0D76F27-3638-BA47-A12C-4AC91F04E4BB}"/>
              </a:ext>
            </a:extLst>
          </p:cNvPr>
          <p:cNvCxnSpPr>
            <a:cxnSpLocks/>
          </p:cNvCxnSpPr>
          <p:nvPr/>
        </p:nvCxnSpPr>
        <p:spPr bwMode="auto">
          <a:xfrm>
            <a:off x="4125433" y="5334000"/>
            <a:ext cx="1752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2A7BF8-969C-D848-A10F-0AE800552356}"/>
              </a:ext>
            </a:extLst>
          </p:cNvPr>
          <p:cNvCxnSpPr>
            <a:cxnSpLocks/>
          </p:cNvCxnSpPr>
          <p:nvPr/>
        </p:nvCxnSpPr>
        <p:spPr bwMode="auto">
          <a:xfrm>
            <a:off x="4125433" y="5598236"/>
            <a:ext cx="1752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51B1B32-C49D-7044-BCD2-21EAA5CDA3A7}"/>
              </a:ext>
            </a:extLst>
          </p:cNvPr>
          <p:cNvSpPr txBox="1"/>
          <p:nvPr/>
        </p:nvSpPr>
        <p:spPr>
          <a:xfrm>
            <a:off x="5853831" y="4968104"/>
            <a:ext cx="3061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Only for response tallies: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First set of values correspond to flux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Second set of values correspond to response tally</a:t>
            </a:r>
          </a:p>
        </p:txBody>
      </p:sp>
    </p:spTree>
    <p:extLst>
      <p:ext uri="{BB962C8B-B14F-4D97-AF65-F5344CB8AC3E}">
        <p14:creationId xmlns:p14="http://schemas.microsoft.com/office/powerpoint/2010/main" val="1251234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07E9D-DAAB-7A4B-9FDF-C4BDC6E8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I want to trouble shoot a geometry error?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20EF6-4FDE-E247-B7B3-B31BDA42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19" y="1752600"/>
            <a:ext cx="8190184" cy="2732904"/>
          </a:xfrm>
        </p:spPr>
        <p:txBody>
          <a:bodyPr/>
          <a:lstStyle/>
          <a:p>
            <a:r>
              <a:rPr lang="en-US" dirty="0"/>
              <a:t>This is more complicated and requires the use of </a:t>
            </a:r>
            <a:r>
              <a:rPr lang="en-US" dirty="0" err="1"/>
              <a:t>iPython</a:t>
            </a:r>
            <a:r>
              <a:rPr lang="en-US" dirty="0"/>
              <a:t> notebooks </a:t>
            </a:r>
          </a:p>
          <a:p>
            <a:pPr lvl="1"/>
            <a:r>
              <a:rPr lang="en-US" sz="2400" dirty="0"/>
              <a:t>Let’s review a sample notebook</a:t>
            </a:r>
          </a:p>
          <a:p>
            <a:pPr marL="256032" lvl="1" indent="0">
              <a:buNone/>
            </a:pPr>
            <a:endParaRPr lang="en-US" sz="2400" dirty="0"/>
          </a:p>
          <a:p>
            <a:r>
              <a:rPr lang="en-US" dirty="0"/>
              <a:t>If you would like to set up </a:t>
            </a:r>
            <a:r>
              <a:rPr lang="en-US" dirty="0" err="1"/>
              <a:t>excore</a:t>
            </a:r>
            <a:r>
              <a:rPr lang="en-US" dirty="0"/>
              <a:t> geometry using Omnibus for your problems, we will be happy to schedule a one-on-one training session with you to go over these advanced features</a:t>
            </a:r>
          </a:p>
        </p:txBody>
      </p:sp>
    </p:spTree>
    <p:extLst>
      <p:ext uri="{BB962C8B-B14F-4D97-AF65-F5344CB8AC3E}">
        <p14:creationId xmlns:p14="http://schemas.microsoft.com/office/powerpoint/2010/main" val="1013554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F4D94-E168-344D-A775-91F1F059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 a more complicated </a:t>
            </a:r>
            <a:r>
              <a:rPr lang="en-US" dirty="0" err="1"/>
              <a:t>excore</a:t>
            </a:r>
            <a:r>
              <a:rPr lang="en-US" dirty="0"/>
              <a:t> input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0FDB1-E819-4C42-B70D-B9D618839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4" t="7360" r="918" b="3201"/>
          <a:stretch/>
        </p:blipFill>
        <p:spPr>
          <a:xfrm>
            <a:off x="2362200" y="1371600"/>
            <a:ext cx="4784885" cy="47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0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6981-697B-3B45-B9AF-1D7C7C7C4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an Omnibus input to perform </a:t>
            </a:r>
            <a:r>
              <a:rPr lang="en-US" dirty="0" err="1"/>
              <a:t>excore</a:t>
            </a:r>
            <a:r>
              <a:rPr lang="en-US" dirty="0"/>
              <a:t> calculations?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7A3B0-6247-8148-B1FA-B2200E4C6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model the core in great detail using VERA</a:t>
            </a:r>
          </a:p>
          <a:p>
            <a:r>
              <a:rPr lang="en-US" dirty="0"/>
              <a:t>There is no standard geometry for </a:t>
            </a:r>
            <a:r>
              <a:rPr lang="en-US" dirty="0" err="1"/>
              <a:t>excore</a:t>
            </a:r>
            <a:r>
              <a:rPr lang="en-US" dirty="0"/>
              <a:t> features</a:t>
            </a:r>
          </a:p>
          <a:p>
            <a:pPr lvl="1"/>
            <a:r>
              <a:rPr lang="en-US" dirty="0"/>
              <a:t>Needs extensible models for any system</a:t>
            </a:r>
          </a:p>
          <a:p>
            <a:pPr lvl="1"/>
            <a:r>
              <a:rPr lang="en-US" dirty="0"/>
              <a:t>Works seamlessly with VERA core specifications</a:t>
            </a:r>
          </a:p>
          <a:p>
            <a:r>
              <a:rPr lang="en-US" dirty="0" err="1"/>
              <a:t>Excore</a:t>
            </a:r>
            <a:r>
              <a:rPr lang="en-US" dirty="0"/>
              <a:t> models using Omnibus can be set up to perform </a:t>
            </a:r>
          </a:p>
          <a:p>
            <a:pPr lvl="1"/>
            <a:r>
              <a:rPr lang="en-US" sz="2100" dirty="0"/>
              <a:t>coupon fluence calculations</a:t>
            </a:r>
          </a:p>
          <a:p>
            <a:pPr lvl="1"/>
            <a:r>
              <a:rPr lang="en-US" sz="2100" dirty="0"/>
              <a:t>vessel fluence calculations above/below beltline region</a:t>
            </a:r>
          </a:p>
          <a:p>
            <a:pPr lvl="1"/>
            <a:r>
              <a:rPr lang="en-US" sz="2100" dirty="0"/>
              <a:t>detector response calculations </a:t>
            </a:r>
          </a:p>
          <a:p>
            <a:pPr lvl="1"/>
            <a:r>
              <a:rPr lang="en-US" sz="2100" dirty="0" err="1"/>
              <a:t>bioshield</a:t>
            </a:r>
            <a:r>
              <a:rPr lang="en-US" sz="2100" dirty="0"/>
              <a:t> flux/fluence calculations</a:t>
            </a:r>
          </a:p>
          <a:p>
            <a:r>
              <a:rPr lang="en-US" sz="2600" dirty="0"/>
              <a:t>These </a:t>
            </a:r>
            <a:r>
              <a:rPr lang="en-US" sz="2600" dirty="0" err="1"/>
              <a:t>excore</a:t>
            </a:r>
            <a:r>
              <a:rPr lang="en-US" sz="2600" dirty="0"/>
              <a:t> calculations and quantities of interest are performed and tallied by Shift, a Monte Carlo Code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68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182E-4955-E84C-BC2E-FE02D68D1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40C71-9232-9B49-A566-EEEDA6A549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834" r="8975" b="7656"/>
          <a:stretch/>
        </p:blipFill>
        <p:spPr>
          <a:xfrm>
            <a:off x="1905000" y="838200"/>
            <a:ext cx="5524823" cy="55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5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219" y="1066800"/>
            <a:ext cx="8190184" cy="2732904"/>
          </a:xfrm>
        </p:spPr>
        <p:txBody>
          <a:bodyPr/>
          <a:lstStyle/>
          <a:p>
            <a:r>
              <a:rPr lang="en-US" dirty="0"/>
              <a:t>Give a comprehensive overview of input pertinent to </a:t>
            </a:r>
            <a:r>
              <a:rPr lang="en-US" dirty="0" err="1"/>
              <a:t>excore</a:t>
            </a:r>
            <a:r>
              <a:rPr lang="en-US" dirty="0"/>
              <a:t> calculations</a:t>
            </a:r>
          </a:p>
          <a:p>
            <a:r>
              <a:rPr lang="en-US" dirty="0"/>
              <a:t>Review simple omnibus </a:t>
            </a:r>
            <a:r>
              <a:rPr lang="en-US" dirty="0" err="1"/>
              <a:t>excore</a:t>
            </a:r>
            <a:r>
              <a:rPr lang="en-US" dirty="0"/>
              <a:t> input and output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24909-D43A-714A-B57D-155F6051C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4" t="7360" r="918" b="3201"/>
          <a:stretch/>
        </p:blipFill>
        <p:spPr>
          <a:xfrm>
            <a:off x="2530315" y="2590800"/>
            <a:ext cx="3713018" cy="37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7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4AFC8-D47E-0940-8CC7-44710D2A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Excore</a:t>
            </a:r>
            <a:r>
              <a:rPr lang="en-US" dirty="0"/>
              <a:t> Modeling and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B3AD2-792F-AA44-BAF6-328D3248C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19" y="990600"/>
            <a:ext cx="8707381" cy="5241315"/>
          </a:xfrm>
        </p:spPr>
        <p:txBody>
          <a:bodyPr/>
          <a:lstStyle/>
          <a:p>
            <a:r>
              <a:rPr lang="en-US" dirty="0" err="1"/>
              <a:t>Excore</a:t>
            </a:r>
            <a:r>
              <a:rPr lang="en-US" dirty="0"/>
              <a:t> Omnibus input can be set up from the outer radius of the inner barrel to any radial region of interest</a:t>
            </a:r>
          </a:p>
          <a:p>
            <a:r>
              <a:rPr lang="en-US" dirty="0"/>
              <a:t>Setting up an Omnibus input can be as complicated or easy as the geometry in the region the user is interested in studying</a:t>
            </a:r>
          </a:p>
          <a:p>
            <a:r>
              <a:rPr lang="en-US" dirty="0"/>
              <a:t>Learning curve in setting up Omnibus input is not too steep if the user is familiar with KENO geometry</a:t>
            </a:r>
          </a:p>
          <a:p>
            <a:pPr lvl="1"/>
            <a:r>
              <a:rPr lang="en-US" dirty="0"/>
              <a:t>Works with the idea of geometric primitives combined with unions and intersections</a:t>
            </a:r>
          </a:p>
          <a:p>
            <a:r>
              <a:rPr lang="en-US" dirty="0"/>
              <a:t>The process enables the user to set up a detailed core model using VERA and insert this model into an Omnibus geometry for the </a:t>
            </a:r>
            <a:r>
              <a:rPr lang="en-US" dirty="0" err="1"/>
              <a:t>excore</a:t>
            </a:r>
            <a:r>
              <a:rPr lang="en-US" dirty="0"/>
              <a:t> problem</a:t>
            </a:r>
          </a:p>
        </p:txBody>
      </p:sp>
    </p:spTree>
    <p:extLst>
      <p:ext uri="{BB962C8B-B14F-4D97-AF65-F5344CB8AC3E}">
        <p14:creationId xmlns:p14="http://schemas.microsoft.com/office/powerpoint/2010/main" val="4099080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BBCFA-8B46-6945-B2F1-9A04BF93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Omnibus Geometry We Have Set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6A910-E6C3-8946-9B25-8C2C51AC1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35370"/>
            <a:ext cx="2336085" cy="23360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A2F32F-2AD6-8F41-9C13-D5904799650D}"/>
              </a:ext>
            </a:extLst>
          </p:cNvPr>
          <p:cNvSpPr txBox="1"/>
          <p:nvPr/>
        </p:nvSpPr>
        <p:spPr>
          <a:xfrm>
            <a:off x="3161806" y="2063337"/>
            <a:ext cx="2752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Left: Integrated in-core and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excore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Harris Model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Right: Fission Source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8BC56-8416-D941-A916-FA192EB85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48" y="1311561"/>
            <a:ext cx="2336085" cy="2336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16534-1965-8449-801A-7D63BD86E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26859"/>
            <a:ext cx="2807799" cy="2732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F87580-D54D-D649-8059-AA5636163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31" y="3944370"/>
            <a:ext cx="2807799" cy="2615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F338BE-6405-7C4E-9ED4-66EB5E9F4FC9}"/>
              </a:ext>
            </a:extLst>
          </p:cNvPr>
          <p:cNvSpPr txBox="1"/>
          <p:nvPr/>
        </p:nvSpPr>
        <p:spPr>
          <a:xfrm>
            <a:off x="3403544" y="4451857"/>
            <a:ext cx="23738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Left: Coupons in Watts Bar Model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Right: Single Surveillance Capsule and Power Range Detector in Watts Bar Model</a:t>
            </a:r>
          </a:p>
        </p:txBody>
      </p:sp>
    </p:spTree>
    <p:extLst>
      <p:ext uri="{BB962C8B-B14F-4D97-AF65-F5344CB8AC3E}">
        <p14:creationId xmlns:p14="http://schemas.microsoft.com/office/powerpoint/2010/main" val="1633100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FB0C1-2935-B345-9704-6195FDBE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Core Watts Bar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D277E-085A-7C4C-AFBA-90E77386A4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1132493"/>
            <a:ext cx="5410200" cy="528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57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60F2-A8E4-CE4A-B491-3DD52328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TMI – Ex-Core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C6EFC-90F4-BF48-B18A-4D518B275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3" y="1625111"/>
            <a:ext cx="3794373" cy="3739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3691A-6F73-FD4C-9C64-C1CFA9A08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954" y="1139432"/>
            <a:ext cx="4516597" cy="458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21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71CAF-2863-8F4C-92E9-70107C74B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Source Calculations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EB41A-33AC-754A-A8D8-E4536157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5"/>
          <a:stretch/>
        </p:blipFill>
        <p:spPr>
          <a:xfrm>
            <a:off x="360548" y="1807209"/>
            <a:ext cx="3789947" cy="3680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347DF4-A3D6-C24B-A6A3-24AF11373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53" y="1460167"/>
            <a:ext cx="4172921" cy="416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71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07DB7-0E69-5C43-93B5-616B1EDE1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pitfall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F2540-9397-2642-AB99-D52EF5803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43" y="990600"/>
            <a:ext cx="8531032" cy="3962400"/>
          </a:xfrm>
        </p:spPr>
        <p:txBody>
          <a:bodyPr/>
          <a:lstStyle/>
          <a:p>
            <a:r>
              <a:rPr lang="en-US" dirty="0"/>
              <a:t>Shift does not support rotational symmetry through VERA. It currently only supports mirror symmetry.</a:t>
            </a:r>
          </a:p>
          <a:p>
            <a:pPr lvl="1"/>
            <a:r>
              <a:rPr lang="en-US" dirty="0"/>
              <a:t>Any VERA input with rotational symmetrical must be unfolded manually in the input before running </a:t>
            </a:r>
            <a:r>
              <a:rPr lang="en-US" dirty="0" err="1"/>
              <a:t>VERAShift</a:t>
            </a:r>
            <a:endParaRPr lang="en-US" dirty="0"/>
          </a:p>
          <a:p>
            <a:r>
              <a:rPr lang="en-US" dirty="0"/>
              <a:t>MPACT and Shift model different quadrants when we run quarter symmetry problems </a:t>
            </a:r>
          </a:p>
          <a:p>
            <a:pPr lvl="1"/>
            <a:r>
              <a:rPr lang="en-US" dirty="0"/>
              <a:t>This can be a major source of user input error if the </a:t>
            </a:r>
            <a:r>
              <a:rPr lang="en-US" dirty="0" err="1"/>
              <a:t>excore</a:t>
            </a:r>
            <a:r>
              <a:rPr lang="en-US" dirty="0"/>
              <a:t> region is not symmetrical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5A234E-81C4-6F46-8AC7-BC326DB88FA8}"/>
              </a:ext>
            </a:extLst>
          </p:cNvPr>
          <p:cNvGrpSpPr/>
          <p:nvPr/>
        </p:nvGrpSpPr>
        <p:grpSpPr>
          <a:xfrm>
            <a:off x="1722186" y="3886200"/>
            <a:ext cx="2438400" cy="1981200"/>
            <a:chOff x="990600" y="3886200"/>
            <a:chExt cx="2438400" cy="1981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73F43E-13B7-364D-BE59-FDEEB15C1272}"/>
                </a:ext>
              </a:extLst>
            </p:cNvPr>
            <p:cNvSpPr/>
            <p:nvPr/>
          </p:nvSpPr>
          <p:spPr bwMode="auto">
            <a:xfrm>
              <a:off x="990600" y="38862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124D0D-C998-0A42-AE27-1C87331C9983}"/>
                </a:ext>
              </a:extLst>
            </p:cNvPr>
            <p:cNvSpPr/>
            <p:nvPr/>
          </p:nvSpPr>
          <p:spPr bwMode="auto">
            <a:xfrm>
              <a:off x="2209800" y="38862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DA8FF7-039E-404D-BCCF-47F64DF6D840}"/>
                </a:ext>
              </a:extLst>
            </p:cNvPr>
            <p:cNvSpPr/>
            <p:nvPr/>
          </p:nvSpPr>
          <p:spPr bwMode="auto">
            <a:xfrm>
              <a:off x="992372" y="48768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9CF354-CD40-5444-A169-F6FAA2F78A69}"/>
                </a:ext>
              </a:extLst>
            </p:cNvPr>
            <p:cNvSpPr/>
            <p:nvPr/>
          </p:nvSpPr>
          <p:spPr bwMode="auto">
            <a:xfrm>
              <a:off x="2208028" y="4876800"/>
              <a:ext cx="1219200" cy="990600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SE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28E4A48-07A4-0A42-A27D-21D887DBCA0A}"/>
              </a:ext>
            </a:extLst>
          </p:cNvPr>
          <p:cNvSpPr txBox="1"/>
          <p:nvPr/>
        </p:nvSpPr>
        <p:spPr>
          <a:xfrm>
            <a:off x="2486502" y="5867400"/>
            <a:ext cx="98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MPACT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64151B-F94E-AE45-8D90-FEEFA609FA70}"/>
              </a:ext>
            </a:extLst>
          </p:cNvPr>
          <p:cNvSpPr txBox="1"/>
          <p:nvPr/>
        </p:nvSpPr>
        <p:spPr>
          <a:xfrm>
            <a:off x="5672759" y="588669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D6E4FA-8C0F-8041-A447-56D0CD2C96EC}"/>
              </a:ext>
            </a:extLst>
          </p:cNvPr>
          <p:cNvGrpSpPr/>
          <p:nvPr/>
        </p:nvGrpSpPr>
        <p:grpSpPr>
          <a:xfrm>
            <a:off x="4802372" y="3886200"/>
            <a:ext cx="2436628" cy="1981200"/>
            <a:chOff x="4070786" y="3886200"/>
            <a:chExt cx="2436628" cy="19812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7823556-EA93-E64B-A8EC-62FC781D477C}"/>
                </a:ext>
              </a:extLst>
            </p:cNvPr>
            <p:cNvSpPr/>
            <p:nvPr/>
          </p:nvSpPr>
          <p:spPr bwMode="auto">
            <a:xfrm>
              <a:off x="4070786" y="38862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62454D7-65AE-1948-B33C-EF4E0F089730}"/>
                </a:ext>
              </a:extLst>
            </p:cNvPr>
            <p:cNvSpPr/>
            <p:nvPr/>
          </p:nvSpPr>
          <p:spPr bwMode="auto">
            <a:xfrm>
              <a:off x="4072558" y="48768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F23EB97-4AD5-DB47-97A9-FF611753EDA1}"/>
                </a:ext>
              </a:extLst>
            </p:cNvPr>
            <p:cNvSpPr/>
            <p:nvPr/>
          </p:nvSpPr>
          <p:spPr bwMode="auto">
            <a:xfrm>
              <a:off x="5288214" y="4876800"/>
              <a:ext cx="1219200" cy="99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4083016-AF19-4247-8A56-D73354FA0F78}"/>
                </a:ext>
              </a:extLst>
            </p:cNvPr>
            <p:cNvSpPr/>
            <p:nvPr/>
          </p:nvSpPr>
          <p:spPr bwMode="auto">
            <a:xfrm>
              <a:off x="5288214" y="3895846"/>
              <a:ext cx="1219200" cy="990600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latin typeface="Arial" pitchFamily="34" charset="0"/>
                </a:rPr>
                <a:t>N</a:t>
              </a: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6111727"/>
      </p:ext>
    </p:extLst>
  </p:cSld>
  <p:clrMapOvr>
    <a:masterClrMapping/>
  </p:clrMapOvr>
</p:sld>
</file>

<file path=ppt/theme/theme1.xml><?xml version="1.0" encoding="utf-8"?>
<a:theme xmlns:a="http://schemas.openxmlformats.org/drawingml/2006/main" name="Phase 2 Template - With NDA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00CC66"/>
      </a:accent3>
      <a:accent4>
        <a:srgbClr val="8064A2"/>
      </a:accent4>
      <a:accent5>
        <a:srgbClr val="27BFF0"/>
      </a:accent5>
      <a:accent6>
        <a:srgbClr val="F79646"/>
      </a:accent6>
      <a:hlink>
        <a:srgbClr val="2B3B92"/>
      </a:hlink>
      <a:folHlink>
        <a:srgbClr val="3F9AD5"/>
      </a:folHlink>
    </a:clrScheme>
    <a:fontScheme name="ORNL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RNL template_0704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template_0704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NL template_0704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template_0704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template_0704 10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8D0A56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C5AAB4"/>
        </a:accent5>
        <a:accent6>
          <a:srgbClr val="216679"/>
        </a:accent6>
        <a:hlink>
          <a:srgbClr val="FFCC66"/>
        </a:hlink>
        <a:folHlink>
          <a:srgbClr val="76A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NL template_0704 11">
        <a:dk1>
          <a:srgbClr val="000000"/>
        </a:dk1>
        <a:lt1>
          <a:srgbClr val="FFFFFF"/>
        </a:lt1>
        <a:dk2>
          <a:srgbClr val="01673E"/>
        </a:dk2>
        <a:lt2>
          <a:srgbClr val="333333"/>
        </a:lt2>
        <a:accent1>
          <a:srgbClr val="003D6C"/>
        </a:accent1>
        <a:accent2>
          <a:srgbClr val="267186"/>
        </a:accent2>
        <a:accent3>
          <a:srgbClr val="FFFFFF"/>
        </a:accent3>
        <a:accent4>
          <a:srgbClr val="000000"/>
        </a:accent4>
        <a:accent5>
          <a:srgbClr val="AAAFBA"/>
        </a:accent5>
        <a:accent6>
          <a:srgbClr val="216679"/>
        </a:accent6>
        <a:hlink>
          <a:srgbClr val="8D1357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B3C581CA01034690F0BF0095E760B3" ma:contentTypeVersion="19" ma:contentTypeDescription="Create a new document." ma:contentTypeScope="" ma:versionID="d7934a2eb24a74075172bed563d5fc42">
  <xsd:schema xmlns:xsd="http://www.w3.org/2001/XMLSchema" xmlns:xs="http://www.w3.org/2001/XMLSchema" xmlns:p="http://schemas.microsoft.com/office/2006/metadata/properties" xmlns:ns1="http://schemas.microsoft.com/sharepoint/v3" xmlns:ns2="f9e257c5-eafb-4fe4-b089-5bd085c2c469" xmlns:ns3="9dbce406-2406-42b9-8999-9c57a3f0df0e" targetNamespace="http://schemas.microsoft.com/office/2006/metadata/properties" ma:root="true" ma:fieldsID="661e070eda1fb60766fe2b0ee5f08276" ns1:_="" ns2:_="" ns3:_="">
    <xsd:import namespace="http://schemas.microsoft.com/sharepoint/v3"/>
    <xsd:import namespace="f9e257c5-eafb-4fe4-b089-5bd085c2c469"/>
    <xsd:import namespace="9dbce406-2406-42b9-8999-9c57a3f0df0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257c5-eafb-4fe4-b089-5bd085c2c4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ce406-2406-42b9-8999-9c57a3f0df0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F59B85-BC4E-4244-B0A0-466A926A34F0}">
  <ds:schemaRefs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2df79c4b-422a-4389-bee9-4052db243d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A93FDEF9-539D-4929-AFB2-17931658A4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E88E8C-4892-4854-A240-FFFD7BBCB3A4}"/>
</file>

<file path=docProps/app.xml><?xml version="1.0" encoding="utf-8"?>
<Properties xmlns="http://schemas.openxmlformats.org/officeDocument/2006/extended-properties" xmlns:vt="http://schemas.openxmlformats.org/officeDocument/2006/docPropsVTypes">
  <Template>Phase 2 Template - With NDA</Template>
  <TotalTime>4398</TotalTime>
  <Words>929</Words>
  <Application>Microsoft Macintosh PowerPoint</Application>
  <PresentationFormat>On-screen Show (4:3)</PresentationFormat>
  <Paragraphs>150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Courier New</vt:lpstr>
      <vt:lpstr>Symbol</vt:lpstr>
      <vt:lpstr>Phase 2 Template - With NDA</vt:lpstr>
      <vt:lpstr>VERA Training:   Excore Modeling</vt:lpstr>
      <vt:lpstr>Why do we need an Omnibus input to perform excore calculations?</vt:lpstr>
      <vt:lpstr>Training Objectives</vt:lpstr>
      <vt:lpstr>Excore Modeling and Simulation</vt:lpstr>
      <vt:lpstr>Examples of Omnibus Geometry We Have Set Up</vt:lpstr>
      <vt:lpstr>Full Core Watts Bar Model</vt:lpstr>
      <vt:lpstr>TMI – Ex-Core Model</vt:lpstr>
      <vt:lpstr>Secondary Source Calculations</vt:lpstr>
      <vt:lpstr>User pitfall</vt:lpstr>
      <vt:lpstr>QUARTER CORE EXAMPLE</vt:lpstr>
      <vt:lpstr>QUARTER CORE EXAMPLE</vt:lpstr>
      <vt:lpstr>Let’s Review an Omnibus Input:   </vt:lpstr>
      <vt:lpstr>Let’s look through the *.shift.h5 output</vt:lpstr>
      <vt:lpstr>SHAPE types</vt:lpstr>
      <vt:lpstr>Exercise</vt:lpstr>
      <vt:lpstr>Exercise </vt:lpstr>
      <vt:lpstr>HDF5 output</vt:lpstr>
      <vt:lpstr>What if I want to trouble shoot a geometry error?</vt:lpstr>
      <vt:lpstr>Let’s review a more complicated excore input</vt:lpstr>
      <vt:lpstr>Questions?</vt:lpstr>
    </vt:vector>
  </TitlesOfParts>
  <Company>ORNL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</dc:creator>
  <cp:lastModifiedBy>Davidson, Eva E.</cp:lastModifiedBy>
  <cp:revision>238</cp:revision>
  <cp:lastPrinted>2015-08-03T18:13:04Z</cp:lastPrinted>
  <dcterms:created xsi:type="dcterms:W3CDTF">2015-10-30T21:33:25Z</dcterms:created>
  <dcterms:modified xsi:type="dcterms:W3CDTF">2019-02-13T18:47:33Z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0x01010050B3C581CA01034690F0BF0095E760B3</vt:lpwstr>
  </property>
</Properties>
</file>