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3" r:id="rId4"/>
  </p:sldMasterIdLst>
  <p:notesMasterIdLst>
    <p:notesMasterId r:id="rId18"/>
  </p:notesMasterIdLst>
  <p:sldIdLst>
    <p:sldId id="264" r:id="rId5"/>
    <p:sldId id="286" r:id="rId6"/>
    <p:sldId id="347" r:id="rId7"/>
    <p:sldId id="345" r:id="rId8"/>
    <p:sldId id="346" r:id="rId9"/>
    <p:sldId id="342" r:id="rId10"/>
    <p:sldId id="341" r:id="rId11"/>
    <p:sldId id="349" r:id="rId12"/>
    <p:sldId id="350" r:id="rId13"/>
    <p:sldId id="351" r:id="rId14"/>
    <p:sldId id="352" r:id="rId15"/>
    <p:sldId id="344" r:id="rId16"/>
    <p:sldId id="348" r:id="rId1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E1E6"/>
    <a:srgbClr val="8FA8B3"/>
    <a:srgbClr val="C3D0D8"/>
    <a:srgbClr val="88D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7" autoAdjust="0"/>
    <p:restoredTop sz="94323" autoAdjust="0"/>
  </p:normalViewPr>
  <p:slideViewPr>
    <p:cSldViewPr>
      <p:cViewPr varScale="1">
        <p:scale>
          <a:sx n="120" d="100"/>
          <a:sy n="120" d="100"/>
        </p:scale>
        <p:origin x="1024" y="176"/>
      </p:cViewPr>
      <p:guideLst>
        <p:guide orient="horz" pos="336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1EEA929-0B7A-6441-ACBB-49EF58E7BC11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4623892-E2A8-B645-A815-EF0AE14C2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23892-E2A8-B645-A815-EF0AE14C2C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Thermal – S(</a:t>
            </a:r>
            <a:r>
              <a:rPr lang="en-US" dirty="0" err="1"/>
              <a:t>a,b</a:t>
            </a:r>
            <a:r>
              <a:rPr lang="en-US" dirty="0"/>
              <a:t>), and if there’s no S(</a:t>
            </a:r>
            <a:r>
              <a:rPr lang="en-US" dirty="0" err="1"/>
              <a:t>a,b</a:t>
            </a:r>
            <a:r>
              <a:rPr lang="en-US" dirty="0"/>
              <a:t>), then </a:t>
            </a:r>
            <a:r>
              <a:rPr lang="en-US" dirty="0" err="1"/>
              <a:t>dbrc</a:t>
            </a:r>
            <a:r>
              <a:rPr lang="en-US" dirty="0"/>
              <a:t>, and if not, then </a:t>
            </a:r>
            <a:r>
              <a:rPr lang="en-US"/>
              <a:t>elastic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23892-E2A8-B645-A815-EF0AE14C2C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2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23892-E2A8-B645-A815-EF0AE14C2C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23892-E2A8-B645-A815-EF0AE14C2C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t="12963" r="90387"/>
          <a:stretch/>
        </p:blipFill>
        <p:spPr>
          <a:xfrm>
            <a:off x="6947475" y="0"/>
            <a:ext cx="2196526" cy="6858000"/>
          </a:xfrm>
          <a:prstGeom prst="rect">
            <a:avLst/>
          </a:prstGeom>
          <a:ln>
            <a:noFill/>
          </a:ln>
        </p:spPr>
      </p:pic>
      <p:sp>
        <p:nvSpPr>
          <p:cNvPr id="20" name="Rectangle 22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6700" y="299642"/>
            <a:ext cx="5213643" cy="1333784"/>
          </a:xfrm>
        </p:spPr>
        <p:txBody>
          <a:bodyPr anchor="t"/>
          <a:lstStyle>
            <a:lvl1pPr algn="l">
              <a:defRPr sz="3200" kern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1849042"/>
            <a:ext cx="4760257" cy="685800"/>
          </a:xfrm>
        </p:spPr>
        <p:txBody>
          <a:bodyPr lIns="102413">
            <a:noAutofit/>
          </a:bodyPr>
          <a:lstStyle>
            <a:lvl1pPr marL="0" indent="0" algn="l">
              <a:buFont typeface="Symbol" pitchFamily="18" charset="2"/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8" t="42456" r="3759" b="41270"/>
          <a:stretch/>
        </p:blipFill>
        <p:spPr>
          <a:xfrm>
            <a:off x="7375965" y="2709308"/>
            <a:ext cx="1387016" cy="1040262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Rose\Phase 2 planning\graphics\cover art 2 copy copy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23782" r="26989" b="44316"/>
          <a:stretch/>
        </p:blipFill>
        <p:spPr bwMode="auto">
          <a:xfrm>
            <a:off x="7375937" y="362840"/>
            <a:ext cx="1387063" cy="1040296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65" y="1536093"/>
            <a:ext cx="1387016" cy="10402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6" t="33651" r="13467" b="10836"/>
          <a:stretch/>
        </p:blipFill>
        <p:spPr>
          <a:xfrm>
            <a:off x="7375965" y="3882523"/>
            <a:ext cx="1387016" cy="1040262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729"/>
          <a:stretch/>
        </p:blipFill>
        <p:spPr>
          <a:xfrm>
            <a:off x="7375965" y="5055738"/>
            <a:ext cx="1387016" cy="1040262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10312"/>
            <a:ext cx="3319278" cy="464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59" y="6282186"/>
            <a:ext cx="1747041" cy="4234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3175" y="-1"/>
            <a:ext cx="9171179" cy="914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-3175" y="6780023"/>
            <a:ext cx="9171179" cy="91440"/>
          </a:xfrm>
          <a:prstGeom prst="rect">
            <a:avLst/>
          </a:prstGeom>
          <a:gradFill flip="none" rotWithShape="1">
            <a:gsLst>
              <a:gs pos="94000">
                <a:srgbClr val="B0B9C6"/>
              </a:gs>
              <a:gs pos="70000">
                <a:srgbClr val="95A4B8"/>
              </a:gs>
              <a:gs pos="37000">
                <a:schemeClr val="tx2"/>
              </a:gs>
              <a:gs pos="100000">
                <a:schemeClr val="bg1">
                  <a:alpha val="0"/>
                  <a:lumMod val="86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5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25" y="274637"/>
            <a:ext cx="8338611" cy="855663"/>
          </a:xfrm>
          <a:noFill/>
        </p:spPr>
        <p:txBody>
          <a:bodyPr lIns="91440" tIns="54864" rIns="91440" bIns="54864" anchor="t" anchorCtr="0"/>
          <a:lstStyle>
            <a:lvl1pPr algn="l">
              <a:defRPr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26" y="1371600"/>
            <a:ext cx="8270374" cy="3962400"/>
          </a:xfrm>
          <a:noFill/>
        </p:spPr>
        <p:txBody>
          <a:bodyPr lIns="45720" tIns="45720" rIns="45720" bIns="45720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8096" indent="-256032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 Narrow" pitchFamily="34" charset="0"/>
              <a:buChar char="–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0160" indent="-256032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05000" y="5486400"/>
            <a:ext cx="5391150" cy="435811"/>
          </a:xfrm>
          <a:gradFill>
            <a:gsLst>
              <a:gs pos="0">
                <a:srgbClr val="8FA8B3"/>
              </a:gs>
              <a:gs pos="80000">
                <a:srgbClr val="C3D0D8"/>
              </a:gs>
              <a:gs pos="100000">
                <a:srgbClr val="D7E1E6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14094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4320"/>
            <a:ext cx="8317992" cy="855663"/>
          </a:xfrm>
        </p:spPr>
        <p:txBody>
          <a:bodyPr lIns="91440" tIns="54864" rIns="91440" bIns="54864" anchor="t" anchorCtr="0"/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8328" y="1371600"/>
            <a:ext cx="8275320" cy="3959352"/>
          </a:xfrm>
          <a:noFill/>
        </p:spPr>
        <p:txBody>
          <a:bodyPr lIns="45720" tIns="45720" rIns="45720" bIns="45720">
            <a:no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8096" indent="-256032" algn="l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 Narrow" pitchFamily="34" charset="0"/>
              <a:buChar char="–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0160" indent="-256032" algn="l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0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4320"/>
            <a:ext cx="8317992" cy="855663"/>
          </a:xfrm>
        </p:spPr>
        <p:txBody>
          <a:bodyPr lIns="91440" tIns="54864" rIns="91440" bIns="54864" anchor="t" anchorCtr="0"/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3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4320"/>
            <a:ext cx="8317992" cy="855663"/>
          </a:xfrm>
        </p:spPr>
        <p:txBody>
          <a:bodyPr lIns="91440" rIns="91440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1371600"/>
            <a:ext cx="8275320" cy="395935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8096" indent="-256032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0160" indent="-256032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05000" y="5812589"/>
            <a:ext cx="5391150" cy="435811"/>
          </a:xfrm>
          <a:gradFill>
            <a:gsLst>
              <a:gs pos="0">
                <a:srgbClr val="8FA8B3"/>
              </a:gs>
              <a:gs pos="80000">
                <a:srgbClr val="C3D0D8"/>
              </a:gs>
              <a:gs pos="100000">
                <a:srgbClr val="D7E1E6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140944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3175" y="-1"/>
            <a:ext cx="9171179" cy="914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3175" y="6780023"/>
            <a:ext cx="9171179" cy="91440"/>
          </a:xfrm>
          <a:prstGeom prst="rect">
            <a:avLst/>
          </a:prstGeom>
          <a:gradFill flip="none" rotWithShape="1">
            <a:gsLst>
              <a:gs pos="94000">
                <a:srgbClr val="B0B9C6"/>
              </a:gs>
              <a:gs pos="70000">
                <a:srgbClr val="95A4B8"/>
              </a:gs>
              <a:gs pos="37000">
                <a:schemeClr val="tx2"/>
              </a:gs>
              <a:gs pos="100000">
                <a:schemeClr val="bg1">
                  <a:alpha val="0"/>
                  <a:lumMod val="86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954253" y="6507202"/>
            <a:ext cx="2189747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120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24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361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48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60320" algn="l" defTabSz="10241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072384" algn="l" defTabSz="10241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584448" algn="l" defTabSz="10241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096512" algn="l" defTabSz="10241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1D3E8490-F713-DD4A-9842-11E94129D172}" type="slidenum">
              <a:rPr lang="en-US" sz="800" smtClean="0">
                <a:solidFill>
                  <a:srgbClr val="27BFF0">
                    <a:lumMod val="50000"/>
                  </a:srgbClr>
                </a:solidFill>
                <a:latin typeface="Arial Narrow"/>
              </a:rPr>
              <a:pPr algn="r"/>
              <a:t>‹#›</a:t>
            </a:fld>
            <a:endParaRPr lang="en-US" sz="800" dirty="0">
              <a:solidFill>
                <a:srgbClr val="27BFF0">
                  <a:lumMod val="50000"/>
                </a:srgb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9638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sz="2200" b="0" i="0"/>
            </a:lvl3pPr>
            <a:lvl4pPr>
              <a:defRPr sz="2000"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08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016" y="1339855"/>
            <a:ext cx="8190184" cy="27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28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284219" y="276830"/>
            <a:ext cx="8205211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54253" y="6507202"/>
            <a:ext cx="2189747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120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24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3619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48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60320" algn="l" defTabSz="10241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072384" algn="l" defTabSz="10241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584448" algn="l" defTabSz="10241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096512" algn="l" defTabSz="10241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1D3E8490-F713-DD4A-9842-11E94129D172}" type="slidenum">
              <a:rPr lang="en-US" sz="800" smtClean="0">
                <a:solidFill>
                  <a:srgbClr val="27BFF0">
                    <a:lumMod val="50000"/>
                  </a:srgbClr>
                </a:solidFill>
                <a:latin typeface="Arial Narrow"/>
              </a:rPr>
              <a:pPr algn="r"/>
              <a:t>‹#›</a:t>
            </a:fld>
            <a:endParaRPr lang="en-US" sz="800" dirty="0">
              <a:solidFill>
                <a:srgbClr val="27BFF0">
                  <a:lumMod val="50000"/>
                </a:srgbClr>
              </a:solidFill>
              <a:latin typeface="Arial Narrow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3175" y="-1"/>
            <a:ext cx="9171179" cy="914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-3175" y="6780023"/>
            <a:ext cx="9171179" cy="91440"/>
          </a:xfrm>
          <a:prstGeom prst="rect">
            <a:avLst/>
          </a:prstGeom>
          <a:gradFill flip="none" rotWithShape="1">
            <a:gsLst>
              <a:gs pos="94000">
                <a:srgbClr val="B0B9C6"/>
              </a:gs>
              <a:gs pos="70000">
                <a:srgbClr val="95A4B8"/>
              </a:gs>
              <a:gs pos="37000">
                <a:schemeClr val="tx2"/>
              </a:gs>
              <a:gs pos="100000">
                <a:schemeClr val="bg1">
                  <a:alpha val="0"/>
                  <a:lumMod val="86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2" y="6454703"/>
            <a:ext cx="1913327" cy="2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8" r:id="rId4"/>
    <p:sldLayoutId id="2147483662" r:id="rId5"/>
    <p:sldLayoutId id="2147483672" r:id="rId6"/>
    <p:sldLayoutId id="2147483673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00673E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00673E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00673E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00673E"/>
          </a:solidFill>
          <a:latin typeface="Arial Black" pitchFamily="34" charset="0"/>
        </a:defRPr>
      </a:lvl5pPr>
      <a:lvl6pPr marL="51206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00673E"/>
          </a:solidFill>
          <a:latin typeface="Arial Black" pitchFamily="34" charset="0"/>
        </a:defRPr>
      </a:lvl6pPr>
      <a:lvl7pPr marL="102412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00673E"/>
          </a:solidFill>
          <a:latin typeface="Arial Black" pitchFamily="34" charset="0"/>
        </a:defRPr>
      </a:lvl7pPr>
      <a:lvl8pPr marL="15361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00673E"/>
          </a:solidFill>
          <a:latin typeface="Arial Black" pitchFamily="34" charset="0"/>
        </a:defRPr>
      </a:lvl8pPr>
      <a:lvl9pPr marL="204825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00673E"/>
          </a:solidFill>
          <a:latin typeface="Arial Black" pitchFamily="34" charset="0"/>
        </a:defRPr>
      </a:lvl9pPr>
    </p:titleStyle>
    <p:bodyStyle>
      <a:lvl1pPr marL="256032" indent="-256032" algn="l" rtl="0" eaLnBrk="1" fontAlgn="base" hangingPunct="1">
        <a:lnSpc>
          <a:spcPct val="90000"/>
        </a:lnSpc>
        <a:spcBef>
          <a:spcPts val="672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2800" b="0" i="0" kern="120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2064" indent="-256032" algn="l" rtl="0" eaLnBrk="1" fontAlgn="base" hangingPunct="1">
        <a:lnSpc>
          <a:spcPct val="90000"/>
        </a:lnSpc>
        <a:spcBef>
          <a:spcPts val="672"/>
        </a:spcBef>
        <a:spcAft>
          <a:spcPct val="0"/>
        </a:spcAft>
        <a:buClr>
          <a:schemeClr val="tx2"/>
        </a:buClr>
        <a:buSzPct val="100000"/>
        <a:buFont typeface="Arial Narrow" pitchFamily="34" charset="0"/>
        <a:buChar char="–"/>
        <a:defRPr sz="2000" b="0" i="0" kern="120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768096" indent="-256032" algn="l" rtl="0" eaLnBrk="1" fontAlgn="base" hangingPunct="1">
        <a:lnSpc>
          <a:spcPct val="90000"/>
        </a:lnSpc>
        <a:spcBef>
          <a:spcPts val="336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400" b="0" i="0">
          <a:solidFill>
            <a:schemeClr val="tx1">
              <a:lumMod val="85000"/>
              <a:lumOff val="15000"/>
            </a:schemeClr>
          </a:solidFill>
          <a:latin typeface="Arial Narrow" pitchFamily="34" charset="0"/>
        </a:defRPr>
      </a:lvl3pPr>
      <a:lvl4pPr marL="1024128" indent="-256032" algn="l" rtl="0" eaLnBrk="1" fontAlgn="base" hangingPunct="1">
        <a:lnSpc>
          <a:spcPct val="90000"/>
        </a:lnSpc>
        <a:spcBef>
          <a:spcPts val="336"/>
        </a:spcBef>
        <a:spcAft>
          <a:spcPct val="0"/>
        </a:spcAft>
        <a:buClr>
          <a:schemeClr val="tx2"/>
        </a:buClr>
        <a:buSzPct val="100000"/>
        <a:buFont typeface="Arial Narrow" pitchFamily="34" charset="0"/>
        <a:buChar char="–"/>
        <a:defRPr sz="1300" b="0" i="0">
          <a:solidFill>
            <a:schemeClr val="tx1">
              <a:lumMod val="85000"/>
              <a:lumOff val="15000"/>
            </a:schemeClr>
          </a:solidFill>
          <a:latin typeface="Arial Narrow" pitchFamily="34" charset="0"/>
        </a:defRPr>
      </a:lvl4pPr>
      <a:lvl5pPr marL="1280160" indent="-256032" algn="l" rtl="0" eaLnBrk="1" fontAlgn="base" hangingPunct="1">
        <a:lnSpc>
          <a:spcPct val="90000"/>
        </a:lnSpc>
        <a:spcBef>
          <a:spcPts val="336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800" b="0" i="0">
          <a:solidFill>
            <a:schemeClr val="tx1">
              <a:lumMod val="85000"/>
              <a:lumOff val="15000"/>
            </a:schemeClr>
          </a:solidFill>
          <a:latin typeface="Arial Narrow" pitchFamily="34" charset="0"/>
        </a:defRPr>
      </a:lvl5pPr>
      <a:lvl6pPr marL="2816352" indent="-25603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3328416" indent="-25603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840480" indent="-25603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4352544" indent="-25603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64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28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56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84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448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512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6629400" cy="1333784"/>
          </a:xfrm>
        </p:spPr>
        <p:txBody>
          <a:bodyPr/>
          <a:lstStyle/>
          <a:p>
            <a:r>
              <a:rPr lang="en-US" dirty="0"/>
              <a:t>VERA Training:  </a:t>
            </a:r>
            <a:br>
              <a:rPr lang="en-US" dirty="0"/>
            </a:br>
            <a:r>
              <a:rPr lang="en-US" dirty="0"/>
              <a:t>Vessel Fluence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5905500" cy="685800"/>
          </a:xfrm>
        </p:spPr>
        <p:txBody>
          <a:bodyPr/>
          <a:lstStyle/>
          <a:p>
            <a:pPr algn="ctr"/>
            <a:r>
              <a:rPr lang="en-US" sz="1800" dirty="0"/>
              <a:t>VERA Training</a:t>
            </a:r>
          </a:p>
          <a:p>
            <a:pPr algn="ctr"/>
            <a:r>
              <a:rPr lang="en-US" sz="1800" dirty="0"/>
              <a:t>February 14, 2019</a:t>
            </a:r>
          </a:p>
          <a:p>
            <a:pPr algn="ctr"/>
            <a:r>
              <a:rPr lang="en-US" sz="1800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327928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70C7-956C-8A44-830B-0C4DF208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19" y="276830"/>
            <a:ext cx="8478781" cy="855663"/>
          </a:xfrm>
        </p:spPr>
        <p:txBody>
          <a:bodyPr/>
          <a:lstStyle/>
          <a:p>
            <a:r>
              <a:rPr lang="en-US" dirty="0"/>
              <a:t>Review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SHIFT.ini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Default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F808BD-2821-5A4E-9718-CF1657B4D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696755"/>
              </p:ext>
            </p:extLst>
          </p:nvPr>
        </p:nvGraphicFramePr>
        <p:xfrm>
          <a:off x="284219" y="990600"/>
          <a:ext cx="8575562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925">
                  <a:extLst>
                    <a:ext uri="{9D8B030D-6E8A-4147-A177-3AD203B41FA5}">
                      <a16:colId xmlns:a16="http://schemas.microsoft.com/office/drawing/2014/main" val="4223075895"/>
                    </a:ext>
                  </a:extLst>
                </a:gridCol>
                <a:gridCol w="4817637">
                  <a:extLst>
                    <a:ext uri="{9D8B030D-6E8A-4147-A177-3AD203B41FA5}">
                      <a16:colId xmlns:a16="http://schemas.microsoft.com/office/drawing/2014/main" val="191689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SHIFT.ini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3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use_external_source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Placeholder for future capability for flag that indicates that an external source is being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7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create_unique_pins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all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pincells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unique compositions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1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global_log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of global log information (debug/ diagnostic/status/info/warning/error/critical)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9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eq_set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 method or spatial discretization for hybrid calculation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=step characteristics for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excore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calculations)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3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Pn_order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of moments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8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mesh             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mesh cells per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pincell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0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dimension     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Spatial dimension of the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2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adjoint      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 adjoint solve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8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output_adjoint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adjoint flux to SHIFT HDF5 file and adjoint source to separate HDF5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24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4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70C7-956C-8A44-830B-0C4DF208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19" y="276830"/>
            <a:ext cx="8478781" cy="855663"/>
          </a:xfrm>
        </p:spPr>
        <p:txBody>
          <a:bodyPr/>
          <a:lstStyle/>
          <a:p>
            <a:r>
              <a:rPr lang="en-US" dirty="0"/>
              <a:t>Review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SHIFT.ini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Default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F808BD-2821-5A4E-9718-CF1657B4D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74937"/>
              </p:ext>
            </p:extLst>
          </p:nvPr>
        </p:nvGraphicFramePr>
        <p:xfrm>
          <a:off x="284219" y="838200"/>
          <a:ext cx="8575562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581">
                  <a:extLst>
                    <a:ext uri="{9D8B030D-6E8A-4147-A177-3AD203B41FA5}">
                      <a16:colId xmlns:a16="http://schemas.microsoft.com/office/drawing/2014/main" val="4223075895"/>
                    </a:ext>
                  </a:extLst>
                </a:gridCol>
                <a:gridCol w="5125981">
                  <a:extLst>
                    <a:ext uri="{9D8B030D-6E8A-4147-A177-3AD203B41FA5}">
                      <a16:colId xmlns:a16="http://schemas.microsoft.com/office/drawing/2014/main" val="191689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SHIFT.ini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3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num_blocks_i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partitions (processors) in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7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num_blocks_j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partitions (processors) in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1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xs_library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v7-56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SCALE MG data library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9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num_groups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energy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3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new_grp_bounds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6.0653E+06  3.6788E+06 2.3457E+06  1.6530E+06 8.2085E+05  2.4176E+04 1.0130E+02  1.0000E-05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Collapsed group boundaries for weight windows. Note these are lower bounds and these default values are from BUGLE-96 neutron group bounds.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8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max_delta_z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core mesh size in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0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upscatter_verbosity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verbosity for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upscatter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2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upscatter_subspace_size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Upscatter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solver subspace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8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refl_mesh_size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 axial mesh size in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excore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24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extend_axial_mesh_size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Adjoint axial mesh size in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excore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630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store_fulcrum_string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fulcrum string as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04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19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E379-FF52-C641-969D-A504EF9E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VERAView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1D42E-120B-F846-9C35-8D216CCD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32" y="914400"/>
            <a:ext cx="8661768" cy="2732904"/>
          </a:xfrm>
        </p:spPr>
        <p:txBody>
          <a:bodyPr/>
          <a:lstStyle/>
          <a:p>
            <a:r>
              <a:rPr lang="en-US" sz="2400" dirty="0"/>
              <a:t>Open </a:t>
            </a:r>
            <a:r>
              <a:rPr lang="en-US" sz="2400" dirty="0" err="1"/>
              <a:t>VERAView</a:t>
            </a:r>
            <a:endParaRPr lang="en-US" sz="2400" dirty="0"/>
          </a:p>
          <a:p>
            <a:r>
              <a:rPr lang="en-US" sz="2400" dirty="0"/>
              <a:t>Load Single New File (small_core_cadis_sn_deplete.h5)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447C6-5E5A-6245-A54D-A410B5C7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8944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D162-BD31-0540-B7F3-2FD94D70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VERAView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0936E-A67B-134E-9E91-A78D88104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3" y="952500"/>
            <a:ext cx="8697296" cy="4953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F8C09F-895D-6E4C-B5A4-8CDE91F6E3B2}"/>
              </a:ext>
            </a:extLst>
          </p:cNvPr>
          <p:cNvCxnSpPr/>
          <p:nvPr/>
        </p:nvCxnSpPr>
        <p:spPr bwMode="auto">
          <a:xfrm flipV="1">
            <a:off x="685800" y="838200"/>
            <a:ext cx="1905000" cy="2942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B869FE-6F02-214B-AD79-4952A7A80427}"/>
              </a:ext>
            </a:extLst>
          </p:cNvPr>
          <p:cNvSpPr txBox="1"/>
          <p:nvPr/>
        </p:nvSpPr>
        <p:spPr>
          <a:xfrm>
            <a:off x="2560254" y="614242"/>
            <a:ext cx="254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Vessel core 2D radial view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174D42-4A9E-9C46-90AF-1059DF92D4A2}"/>
              </a:ext>
            </a:extLst>
          </p:cNvPr>
          <p:cNvCxnSpPr/>
          <p:nvPr/>
        </p:nvCxnSpPr>
        <p:spPr bwMode="auto">
          <a:xfrm flipV="1">
            <a:off x="838200" y="838200"/>
            <a:ext cx="5181600" cy="3693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A94D9A-DD55-D546-B4A4-B72DB405715B}"/>
              </a:ext>
            </a:extLst>
          </p:cNvPr>
          <p:cNvSpPr txBox="1"/>
          <p:nvPr/>
        </p:nvSpPr>
        <p:spPr>
          <a:xfrm>
            <a:off x="6019800" y="609051"/>
            <a:ext cx="246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Vessel core axial 2D view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4137BB-A910-5A46-B3C4-3AFFCA78A1B8}"/>
              </a:ext>
            </a:extLst>
          </p:cNvPr>
          <p:cNvCxnSpPr/>
          <p:nvPr/>
        </p:nvCxnSpPr>
        <p:spPr bwMode="auto">
          <a:xfrm>
            <a:off x="8077200" y="14478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42392FE-07D8-584F-BCAF-66442400A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9565" r="2058"/>
          <a:stretch/>
        </p:blipFill>
        <p:spPr>
          <a:xfrm>
            <a:off x="6744609" y="2466370"/>
            <a:ext cx="2372498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942A44-C76C-4B42-8E88-7047EF680A9A}"/>
              </a:ext>
            </a:extLst>
          </p:cNvPr>
          <p:cNvSpPr txBox="1"/>
          <p:nvPr/>
        </p:nvSpPr>
        <p:spPr>
          <a:xfrm>
            <a:off x="6665795" y="2133600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to open vessel data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2E7073-20A3-7041-90E5-253CF0DCA2A7}"/>
              </a:ext>
            </a:extLst>
          </p:cNvPr>
          <p:cNvCxnSpPr/>
          <p:nvPr/>
        </p:nvCxnSpPr>
        <p:spPr bwMode="auto">
          <a:xfrm flipV="1">
            <a:off x="4724400" y="1447800"/>
            <a:ext cx="9906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D624F2-FEF1-5141-995C-8D7AF773513C}"/>
              </a:ext>
            </a:extLst>
          </p:cNvPr>
          <p:cNvSpPr txBox="1"/>
          <p:nvPr/>
        </p:nvSpPr>
        <p:spPr>
          <a:xfrm>
            <a:off x="5715000" y="126313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Slide to change angle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9FFEB4-4865-A641-BA2F-15653ADE4975}"/>
              </a:ext>
            </a:extLst>
          </p:cNvPr>
          <p:cNvCxnSpPr/>
          <p:nvPr/>
        </p:nvCxnSpPr>
        <p:spPr bwMode="auto">
          <a:xfrm flipH="1">
            <a:off x="7848918" y="3705831"/>
            <a:ext cx="734789" cy="5613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39689A-4836-3C48-BEC7-190F034DFBD5}"/>
              </a:ext>
            </a:extLst>
          </p:cNvPr>
          <p:cNvSpPr txBox="1"/>
          <p:nvPr/>
        </p:nvSpPr>
        <p:spPr>
          <a:xfrm>
            <a:off x="5433447" y="4257553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Slide to change axial planes and </a:t>
            </a:r>
          </a:p>
          <a:p>
            <a:r>
              <a:rPr lang="en-US" b="1" dirty="0">
                <a:solidFill>
                  <a:srgbClr val="FF0000"/>
                </a:solidFill>
              </a:rPr>
              <a:t>view changes in 2D radial view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BCB66A-D758-2244-8A0C-DD3ECEC940E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95773" y="5268592"/>
            <a:ext cx="2424027" cy="4464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F2992D-D87D-804C-80BF-CFE7AA4EC5DA}"/>
              </a:ext>
            </a:extLst>
          </p:cNvPr>
          <p:cNvSpPr txBox="1"/>
          <p:nvPr/>
        </p:nvSpPr>
        <p:spPr>
          <a:xfrm>
            <a:off x="1011681" y="4534886"/>
            <a:ext cx="315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Slide to toggle through different </a:t>
            </a:r>
            <a:r>
              <a:rPr lang="en-US" b="1" dirty="0" err="1">
                <a:solidFill>
                  <a:srgbClr val="FF0000"/>
                </a:solidFill>
              </a:rPr>
              <a:t>statepoints</a:t>
            </a:r>
            <a:r>
              <a:rPr lang="en-US" b="1" dirty="0">
                <a:solidFill>
                  <a:srgbClr val="FF0000"/>
                </a:solidFill>
              </a:rPr>
              <a:t> to view fluence and flux</a:t>
            </a:r>
          </a:p>
        </p:txBody>
      </p:sp>
    </p:spTree>
    <p:extLst>
      <p:ext uri="{BB962C8B-B14F-4D97-AF65-F5344CB8AC3E}">
        <p14:creationId xmlns:p14="http://schemas.microsoft.com/office/powerpoint/2010/main" val="36018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an overview of input pertinent to vessel calculations</a:t>
            </a:r>
          </a:p>
          <a:p>
            <a:endParaRPr lang="en-US" dirty="0"/>
          </a:p>
          <a:p>
            <a:r>
              <a:rPr lang="en-US" dirty="0"/>
              <a:t>Review simple vessel fluence input</a:t>
            </a:r>
          </a:p>
          <a:p>
            <a:endParaRPr lang="en-US" dirty="0"/>
          </a:p>
          <a:p>
            <a:r>
              <a:rPr lang="en-US" dirty="0"/>
              <a:t>View output in </a:t>
            </a:r>
            <a:r>
              <a:rPr lang="en-US" dirty="0" err="1"/>
              <a:t>VERAView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167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109A-CD3C-6941-84B8-D67F9E46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VERA with CADIS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7FB5-3273-A449-ADA9-65FFABFB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23" y="1409298"/>
            <a:ext cx="4556582" cy="3924702"/>
          </a:xfrm>
        </p:spPr>
        <p:txBody>
          <a:bodyPr/>
          <a:lstStyle/>
          <a:p>
            <a:r>
              <a:rPr lang="en-US" sz="2400" dirty="0"/>
              <a:t>These fixed source Shift calculations can be performed in forward mode with no variance reduction (VR) or with Consistent Adjoint-Driven Importance Sampling (CADIS)</a:t>
            </a:r>
          </a:p>
          <a:p>
            <a:pPr lvl="1"/>
            <a:r>
              <a:rPr lang="en-US" dirty="0"/>
              <a:t>Space- and energy-dependent weight windows for Shift generated using </a:t>
            </a:r>
            <a:r>
              <a:rPr lang="en-US" dirty="0" err="1"/>
              <a:t>Denovo</a:t>
            </a:r>
            <a:r>
              <a:rPr lang="en-US" dirty="0"/>
              <a:t>, a discrete ordinates solver in ORNL’s </a:t>
            </a:r>
            <a:r>
              <a:rPr lang="en-US" dirty="0" err="1"/>
              <a:t>Exnihilo</a:t>
            </a:r>
            <a:r>
              <a:rPr lang="en-US" dirty="0"/>
              <a:t> code suite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47B88-F4B8-5948-9355-BA03C259A6CB}"/>
              </a:ext>
            </a:extLst>
          </p:cNvPr>
          <p:cNvPicPr/>
          <p:nvPr/>
        </p:nvPicPr>
        <p:blipFill rotWithShape="1">
          <a:blip r:embed="rId2"/>
          <a:srcRect l="6585" t="8120" r="13629" b="7913"/>
          <a:stretch/>
        </p:blipFill>
        <p:spPr bwMode="auto">
          <a:xfrm>
            <a:off x="4683493" y="990600"/>
            <a:ext cx="4227784" cy="4556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D6822-A61E-6F48-92EA-A2B816E8AC33}"/>
              </a:ext>
            </a:extLst>
          </p:cNvPr>
          <p:cNvSpPr txBox="1"/>
          <p:nvPr/>
        </p:nvSpPr>
        <p:spPr>
          <a:xfrm>
            <a:off x="6248400" y="5105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Adjoint</a:t>
            </a:r>
          </a:p>
        </p:txBody>
      </p:sp>
    </p:spTree>
    <p:extLst>
      <p:ext uri="{BB962C8B-B14F-4D97-AF65-F5344CB8AC3E}">
        <p14:creationId xmlns:p14="http://schemas.microsoft.com/office/powerpoint/2010/main" val="295235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ABDD-D646-C745-B7A8-66158C6E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 Fluence and </a:t>
            </a:r>
            <a:r>
              <a:rPr lang="en-US" dirty="0" err="1"/>
              <a:t>Excore</a:t>
            </a:r>
            <a:r>
              <a:rPr lang="en-US" dirty="0"/>
              <a:t> Calculations with VERA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4F21-A344-5C41-8575-95BEA494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8" y="1600200"/>
            <a:ext cx="8723584" cy="2732904"/>
          </a:xfrm>
        </p:spPr>
        <p:txBody>
          <a:bodyPr/>
          <a:lstStyle/>
          <a:p>
            <a:r>
              <a:rPr lang="en-US" sz="2400" dirty="0"/>
              <a:t>Advanced simulation methods to calculate time-dependent and fully coupled solutions for coupon fluence, pressure vessel fluence and ex-core detector responses for multiple cycles, each of which can contain a user-specified number of state points</a:t>
            </a:r>
          </a:p>
          <a:p>
            <a:pPr lvl="1"/>
            <a:r>
              <a:rPr lang="en-US" dirty="0"/>
              <a:t>In-core transport with temperature feedback is performed by coupled MPACT and COBRA-TF calculations</a:t>
            </a:r>
          </a:p>
          <a:p>
            <a:pPr lvl="1"/>
            <a:r>
              <a:rPr lang="en-US" dirty="0"/>
              <a:t>Fluence and detector response calculations outside the core barrel are performed by Shift</a:t>
            </a:r>
          </a:p>
          <a:p>
            <a:pPr lvl="1"/>
            <a:r>
              <a:rPr lang="en-US" dirty="0"/>
              <a:t>Ex-core region is defined using Shift’s general geometry package also known as Omnibus general geometry (GG) while the in-core geometry is defined using the standard VERA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8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E42A-E969-B44E-8622-2DFD54B5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Excore</a:t>
            </a:r>
            <a:r>
              <a:rPr lang="en-US" dirty="0"/>
              <a:t> Calculations with VERA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128F87-A032-FE45-985D-E7E590AF9EC8}"/>
              </a:ext>
            </a:extLst>
          </p:cNvPr>
          <p:cNvGrpSpPr/>
          <p:nvPr/>
        </p:nvGrpSpPr>
        <p:grpSpPr>
          <a:xfrm>
            <a:off x="651753" y="914400"/>
            <a:ext cx="1634247" cy="2412459"/>
            <a:chOff x="1605064" y="3861881"/>
            <a:chExt cx="1634247" cy="241245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4E827E0-7F93-864F-9DFD-D23834C8CE2A}"/>
                </a:ext>
              </a:extLst>
            </p:cNvPr>
            <p:cNvSpPr/>
            <p:nvPr/>
          </p:nvSpPr>
          <p:spPr>
            <a:xfrm>
              <a:off x="1605064" y="3861881"/>
              <a:ext cx="1634247" cy="241245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AD66E50-CB58-EB42-9483-B75BDE5256DF}"/>
                </a:ext>
              </a:extLst>
            </p:cNvPr>
            <p:cNvSpPr/>
            <p:nvPr/>
          </p:nvSpPr>
          <p:spPr>
            <a:xfrm>
              <a:off x="1819072" y="4007791"/>
              <a:ext cx="1225685" cy="81712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MPACT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30F2962-9A63-2F4A-B9FA-685590E7F4BA}"/>
                </a:ext>
              </a:extLst>
            </p:cNvPr>
            <p:cNvSpPr/>
            <p:nvPr/>
          </p:nvSpPr>
          <p:spPr>
            <a:xfrm>
              <a:off x="1819071" y="5301574"/>
              <a:ext cx="1225685" cy="81712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COBRA-TF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644970B-FC62-644E-B310-7C2B8BB800D2}"/>
                </a:ext>
              </a:extLst>
            </p:cNvPr>
            <p:cNvCxnSpPr/>
            <p:nvPr/>
          </p:nvCxnSpPr>
          <p:spPr>
            <a:xfrm>
              <a:off x="2324911" y="4824914"/>
              <a:ext cx="0" cy="476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C445C57-36E2-6546-89D4-86E6D3E9AF8C}"/>
                </a:ext>
              </a:extLst>
            </p:cNvPr>
            <p:cNvCxnSpPr/>
            <p:nvPr/>
          </p:nvCxnSpPr>
          <p:spPr>
            <a:xfrm flipV="1">
              <a:off x="2597285" y="4824914"/>
              <a:ext cx="0" cy="476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A80D5C-12C8-EA4C-8AC5-10BC69A0A242}"/>
              </a:ext>
            </a:extLst>
          </p:cNvPr>
          <p:cNvGrpSpPr/>
          <p:nvPr/>
        </p:nvGrpSpPr>
        <p:grpSpPr>
          <a:xfrm>
            <a:off x="4343400" y="918185"/>
            <a:ext cx="1634247" cy="2412459"/>
            <a:chOff x="1605064" y="3861881"/>
            <a:chExt cx="1634247" cy="241245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07B2ABB-3AF7-3441-A07B-6DDF9565A60B}"/>
                </a:ext>
              </a:extLst>
            </p:cNvPr>
            <p:cNvSpPr/>
            <p:nvPr/>
          </p:nvSpPr>
          <p:spPr>
            <a:xfrm>
              <a:off x="1605064" y="3861881"/>
              <a:ext cx="1634247" cy="241245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5718E59-124E-0149-BDDC-47700E2810A1}"/>
                </a:ext>
              </a:extLst>
            </p:cNvPr>
            <p:cNvSpPr/>
            <p:nvPr/>
          </p:nvSpPr>
          <p:spPr>
            <a:xfrm>
              <a:off x="1819072" y="4007791"/>
              <a:ext cx="1225685" cy="81712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Shift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6314F69-5F80-EF4D-81EE-71137FEAAE66}"/>
                </a:ext>
              </a:extLst>
            </p:cNvPr>
            <p:cNvSpPr/>
            <p:nvPr/>
          </p:nvSpPr>
          <p:spPr>
            <a:xfrm>
              <a:off x="1819071" y="5301574"/>
              <a:ext cx="1225685" cy="81712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err="1">
                  <a:solidFill>
                    <a:schemeClr val="tx1"/>
                  </a:solidFill>
                </a:rPr>
                <a:t>Denovo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1B72FE8-7C14-2844-8C35-8EE775B4A03D}"/>
                </a:ext>
              </a:extLst>
            </p:cNvPr>
            <p:cNvCxnSpPr/>
            <p:nvPr/>
          </p:nvCxnSpPr>
          <p:spPr>
            <a:xfrm>
              <a:off x="2324911" y="4824914"/>
              <a:ext cx="0" cy="476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1F6C77-C15B-1141-9B19-D097E83C06E9}"/>
                </a:ext>
              </a:extLst>
            </p:cNvPr>
            <p:cNvCxnSpPr/>
            <p:nvPr/>
          </p:nvCxnSpPr>
          <p:spPr>
            <a:xfrm flipV="1">
              <a:off x="2597285" y="4824914"/>
              <a:ext cx="0" cy="476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B913E1-32CC-5A41-ABB4-7407C23AFBEE}"/>
              </a:ext>
            </a:extLst>
          </p:cNvPr>
          <p:cNvCxnSpPr>
            <a:cxnSpLocks/>
          </p:cNvCxnSpPr>
          <p:nvPr/>
        </p:nvCxnSpPr>
        <p:spPr>
          <a:xfrm>
            <a:off x="2500399" y="2133261"/>
            <a:ext cx="1572903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6752ED-F79F-2249-810D-1031B343CB34}"/>
              </a:ext>
            </a:extLst>
          </p:cNvPr>
          <p:cNvSpPr txBox="1"/>
          <p:nvPr/>
        </p:nvSpPr>
        <p:spPr>
          <a:xfrm>
            <a:off x="2092045" y="1706616"/>
            <a:ext cx="236475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Spatial fission source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695DEC-EC2F-9947-AA26-5B11E936CCF0}"/>
              </a:ext>
            </a:extLst>
          </p:cNvPr>
          <p:cNvCxnSpPr>
            <a:cxnSpLocks/>
          </p:cNvCxnSpPr>
          <p:nvPr/>
        </p:nvCxnSpPr>
        <p:spPr>
          <a:xfrm>
            <a:off x="6172200" y="2133261"/>
            <a:ext cx="809501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FAF6B9-B7AF-FC48-933F-D1D9DF19FE26}"/>
              </a:ext>
            </a:extLst>
          </p:cNvPr>
          <p:cNvSpPr txBox="1"/>
          <p:nvPr/>
        </p:nvSpPr>
        <p:spPr>
          <a:xfrm>
            <a:off x="6966545" y="1684679"/>
            <a:ext cx="18288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Detector response tallies or coupon flux/reaction tallies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8B9BF4-D56E-BE46-8D85-CE348C275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46" y="3500168"/>
            <a:ext cx="8730454" cy="2748232"/>
          </a:xfrm>
        </p:spPr>
        <p:txBody>
          <a:bodyPr/>
          <a:lstStyle/>
          <a:p>
            <a:r>
              <a:rPr lang="en-US" sz="2000" dirty="0"/>
              <a:t>MPACT and Shift run on separate cores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num_space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parameter in 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[MPACT] </a:t>
            </a:r>
            <a:r>
              <a:rPr lang="en-US" sz="2000" dirty="0"/>
              <a:t>block refers to the number of cores MPACT requires for the problem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num_blocks_i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num_blocks_j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parameters in 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[SHIFT] </a:t>
            </a:r>
            <a:r>
              <a:rPr lang="en-US" sz="2000" dirty="0"/>
              <a:t>block provide information on the number of SHIFT cores required</a:t>
            </a:r>
          </a:p>
          <a:p>
            <a:pPr lvl="1"/>
            <a:r>
              <a:rPr lang="en-US" sz="1600" dirty="0"/>
              <a:t>Note these parameters are associated with CADIS and is the default method when invoking SHIFT for </a:t>
            </a:r>
            <a:r>
              <a:rPr lang="en-US" sz="1600" dirty="0" err="1"/>
              <a:t>excore</a:t>
            </a:r>
            <a:r>
              <a:rPr lang="en-US" sz="1600" dirty="0"/>
              <a:t> calculations. Default is 10 x 10 = 100 cores for SHIFT.</a:t>
            </a:r>
          </a:p>
          <a:p>
            <a:pPr lvl="1"/>
            <a:r>
              <a:rPr lang="en-US" sz="1600" dirty="0"/>
              <a:t>If the user specifies that they want to run a problem in forward mode, then these parameters are not specified and the total number of cores for SHIFT must be specified when invoking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verarun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4DB0-C31C-E54E-BB28-B4A4BC51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C168-42AF-9B4D-AC8E-E6BB04AE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46" y="1039114"/>
            <a:ext cx="8730454" cy="52092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Most hybrid parameters that speed up calculations are in </a:t>
            </a:r>
            <a:r>
              <a:rPr lang="en-US" dirty="0" err="1">
                <a:solidFill>
                  <a:schemeClr val="tx1"/>
                </a:solidFill>
              </a:rPr>
              <a:t>SHIFT.ini</a:t>
            </a:r>
            <a:r>
              <a:rPr lang="en-US" dirty="0">
                <a:solidFill>
                  <a:schemeClr val="tx1"/>
                </a:solidFill>
              </a:rPr>
              <a:t> file </a:t>
            </a:r>
          </a:p>
          <a:p>
            <a:r>
              <a:rPr lang="en-US" dirty="0"/>
              <a:t>The </a:t>
            </a:r>
            <a:r>
              <a:rPr lang="en-US" dirty="0" err="1"/>
              <a:t>SHIFT.ini</a:t>
            </a:r>
            <a:r>
              <a:rPr lang="en-US" dirty="0"/>
              <a:t> file is in the build directory</a:t>
            </a:r>
          </a:p>
          <a:p>
            <a:pPr lvl="1"/>
            <a:r>
              <a:rPr lang="en-US" dirty="0"/>
              <a:t>Once you are there, change directory to </a:t>
            </a:r>
            <a:r>
              <a:rPr lang="en-US" b="1" dirty="0"/>
              <a:t>$HOME/bin/</a:t>
            </a:r>
            <a:r>
              <a:rPr lang="en-US" b="1" dirty="0" err="1"/>
              <a:t>Init</a:t>
            </a:r>
            <a:endParaRPr lang="en-US" b="1" dirty="0"/>
          </a:p>
          <a:p>
            <a:r>
              <a:rPr lang="en-US" dirty="0"/>
              <a:t>We have hidden a lot of the advanced parameters there</a:t>
            </a:r>
          </a:p>
          <a:p>
            <a:r>
              <a:rPr lang="en-US" dirty="0"/>
              <a:t>Expert users of hybrid methods may want to toggle these parameters</a:t>
            </a:r>
          </a:p>
          <a:p>
            <a:r>
              <a:rPr lang="en-US" dirty="0"/>
              <a:t>However, these have been set to the optimum for most problems except for a few parameters that all users must specify for their specific problems</a:t>
            </a:r>
          </a:p>
        </p:txBody>
      </p:sp>
    </p:spTree>
    <p:extLst>
      <p:ext uri="{BB962C8B-B14F-4D97-AF65-F5344CB8AC3E}">
        <p14:creationId xmlns:p14="http://schemas.microsoft.com/office/powerpoint/2010/main" val="325359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F6A1-5B37-2448-BEDC-AA101EA2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SMR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92CA-EDDE-C24B-974E-B05DBBDB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5" y="838200"/>
            <a:ext cx="8591765" cy="4267199"/>
          </a:xfrm>
        </p:spPr>
        <p:txBody>
          <a:bodyPr/>
          <a:lstStyle/>
          <a:p>
            <a:r>
              <a:rPr lang="en-US" sz="2000" dirty="0"/>
              <a:t>Open vessel fluence sample input file</a:t>
            </a:r>
          </a:p>
          <a:p>
            <a:r>
              <a:rPr lang="en-US" sz="2000" dirty="0"/>
              <a:t>Add parameter to turn on </a:t>
            </a:r>
            <a:r>
              <a:rPr lang="en-US" sz="2000" dirty="0" err="1"/>
              <a:t>excore</a:t>
            </a:r>
            <a:r>
              <a:rPr lang="en-US" sz="2000" dirty="0"/>
              <a:t> transport in the first [STATE] block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Requires [SHIFT] block in VERA input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Submit job: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verarun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small_core_cadis_sn_deplete.inp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C2D29-FAB3-A44C-A556-2930000E6205}"/>
              </a:ext>
            </a:extLst>
          </p:cNvPr>
          <p:cNvSpPr txBox="1"/>
          <p:nvPr/>
        </p:nvSpPr>
        <p:spPr>
          <a:xfrm>
            <a:off x="1552184" y="1690319"/>
            <a:ext cx="56692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Courier New" pitchFamily="49" charset="0"/>
                <a:cs typeface="Courier New" pitchFamily="49" charset="0"/>
              </a:rPr>
              <a:t>[STATE]</a:t>
            </a:r>
          </a:p>
          <a:p>
            <a:r>
              <a:rPr lang="fi-FI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excore_transport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8ACE7-A80F-B74B-9746-D0C2F80B8301}"/>
              </a:ext>
            </a:extLst>
          </p:cNvPr>
          <p:cNvSpPr txBox="1"/>
          <p:nvPr/>
        </p:nvSpPr>
        <p:spPr>
          <a:xfrm>
            <a:off x="284219" y="2971800"/>
            <a:ext cx="8610599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Courier New" pitchFamily="49" charset="0"/>
                <a:cs typeface="Courier New" pitchFamily="49" charset="0"/>
              </a:rPr>
              <a:t>[SHIFT]  </a:t>
            </a:r>
          </a:p>
          <a:p>
            <a:r>
              <a:rPr lang="fi-FI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Np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            50e6    ! # of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particles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Default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: 1,000,000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particles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i-FI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output_adjoint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   !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Produces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HDF5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adjoint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Default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i-FI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num_blocks_i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  10      !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Denovo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decomposition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in x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direction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Default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: 10)</a:t>
            </a:r>
          </a:p>
          <a:p>
            <a:r>
              <a:rPr lang="fi-FI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num_blocks_j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  10      !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Denovo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decomposition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in y 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direction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fi-FI" sz="1400" dirty="0" err="1">
                <a:latin typeface="Courier New" pitchFamily="49" charset="0"/>
                <a:cs typeface="Courier New" pitchFamily="49" charset="0"/>
              </a:rPr>
              <a:t>Default</a:t>
            </a:r>
            <a:r>
              <a:rPr lang="fi-FI" sz="1400" dirty="0">
                <a:latin typeface="Courier New" pitchFamily="49" charset="0"/>
                <a:cs typeface="Courier New" pitchFamily="49" charset="0"/>
              </a:rPr>
              <a:t>: 10)</a:t>
            </a:r>
          </a:p>
          <a:p>
            <a:r>
              <a:rPr lang="fi-FI" sz="1400" dirty="0">
                <a:latin typeface="Courier New" pitchFamily="49" charset="0"/>
                <a:cs typeface="Courier New" pitchFamily="49" charset="0"/>
              </a:rPr>
              <a:t>  !</a:t>
            </a:r>
          </a:p>
          <a:p>
            <a:r>
              <a:rPr lang="pt" sz="1400" dirty="0">
                <a:latin typeface="Courier New" pitchFamily="49" charset="0"/>
                <a:cs typeface="Courier New" pitchFamily="49" charset="0"/>
              </a:rPr>
              <a:t>  ! </a:t>
            </a:r>
            <a:r>
              <a:rPr lang="pt" sz="1400" dirty="0" err="1">
                <a:latin typeface="Courier New" pitchFamily="49" charset="0"/>
                <a:cs typeface="Courier New" pitchFamily="49" charset="0"/>
              </a:rPr>
              <a:t>tally_information</a:t>
            </a:r>
            <a:endParaRPr lang="pt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pt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t" sz="1400" dirty="0" err="1">
                <a:latin typeface="Courier New" pitchFamily="49" charset="0"/>
                <a:cs typeface="Courier New" pitchFamily="49" charset="0"/>
              </a:rPr>
              <a:t>n_bounds</a:t>
            </a:r>
            <a:r>
              <a:rPr lang="pt" sz="1400" dirty="0">
                <a:latin typeface="Courier New" pitchFamily="49" charset="0"/>
                <a:cs typeface="Courier New" pitchFamily="49" charset="0"/>
              </a:rPr>
              <a:t>    2.0e7 1.0e6 </a:t>
            </a:r>
          </a:p>
          <a:p>
            <a:r>
              <a:rPr lang="pt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t" sz="1400" dirty="0" err="1">
                <a:latin typeface="Courier New" pitchFamily="49" charset="0"/>
                <a:cs typeface="Courier New" pitchFamily="49" charset="0"/>
              </a:rPr>
              <a:t>num_theta</a:t>
            </a:r>
            <a:r>
              <a:rPr lang="pt" sz="1400" dirty="0">
                <a:latin typeface="Courier New" pitchFamily="49" charset="0"/>
                <a:cs typeface="Courier New" pitchFamily="49" charset="0"/>
              </a:rPr>
              <a:t>   128</a:t>
            </a:r>
          </a:p>
          <a:p>
            <a:r>
              <a:rPr lang="pt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t" sz="1400" dirty="0" err="1">
                <a:latin typeface="Courier New" pitchFamily="49" charset="0"/>
                <a:cs typeface="Courier New" pitchFamily="49" charset="0"/>
              </a:rPr>
              <a:t>num_axial</a:t>
            </a:r>
            <a:r>
              <a:rPr lang="pt" sz="1400" dirty="0">
                <a:latin typeface="Courier New" pitchFamily="49" charset="0"/>
                <a:cs typeface="Courier New" pitchFamily="49" charset="0"/>
              </a:rPr>
              <a:t>   10</a:t>
            </a:r>
          </a:p>
          <a:p>
            <a:r>
              <a:rPr lang="pt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t" sz="1400" dirty="0" err="1">
                <a:latin typeface="Courier New" pitchFamily="49" charset="0"/>
                <a:cs typeface="Courier New" pitchFamily="49" charset="0"/>
              </a:rPr>
              <a:t>radial_mesh</a:t>
            </a:r>
            <a:r>
              <a:rPr lang="pt" sz="1400" dirty="0">
                <a:latin typeface="Courier New" pitchFamily="49" charset="0"/>
                <a:cs typeface="Courier New" pitchFamily="49" charset="0"/>
              </a:rPr>
              <a:t> 0 61.99999 63.0 64.0 65.0 66.0 67.0 68.0 69.0 70.0 71.0 72.00001</a:t>
            </a:r>
            <a:endParaRPr lang="fi-FI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5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70C7-956C-8A44-830B-0C4DF208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19" y="276830"/>
            <a:ext cx="8478781" cy="855663"/>
          </a:xfrm>
        </p:spPr>
        <p:txBody>
          <a:bodyPr/>
          <a:lstStyle/>
          <a:p>
            <a:r>
              <a:rPr lang="en-US" dirty="0"/>
              <a:t>Review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SHIFT.ini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Default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F808BD-2821-5A4E-9718-CF1657B4D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381980"/>
              </p:ext>
            </p:extLst>
          </p:nvPr>
        </p:nvGraphicFramePr>
        <p:xfrm>
          <a:off x="280675" y="899160"/>
          <a:ext cx="8575562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381">
                  <a:extLst>
                    <a:ext uri="{9D8B030D-6E8A-4147-A177-3AD203B41FA5}">
                      <a16:colId xmlns:a16="http://schemas.microsoft.com/office/drawing/2014/main" val="4223075895"/>
                    </a:ext>
                  </a:extLst>
                </a:gridCol>
                <a:gridCol w="4821181">
                  <a:extLst>
                    <a:ext uri="{9D8B030D-6E8A-4147-A177-3AD203B41FA5}">
                      <a16:colId xmlns:a16="http://schemas.microsoft.com/office/drawing/2014/main" val="191689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SHIFT.ini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3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problem_mode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mode (forward/cadis)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7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            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particles to transport (n=neutrons, np=neutrons and photons)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1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verbosity   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often to print out particles being transported (none/low/medium/high)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9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do_transport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 Monte Carlo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3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transfer                           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fiss_src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to transfer from MPACT (only option for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excore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calculations)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8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output_geometry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HDF5 files of raytraced geometry (initial) and compositions (each state)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0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output_fission_source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the initial fission source for each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2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output_external_source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Placeholder for future capability to add external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                                   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 energy (only option for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excore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calculations)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24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70C7-956C-8A44-830B-0C4DF208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19" y="276830"/>
            <a:ext cx="8478781" cy="855663"/>
          </a:xfrm>
        </p:spPr>
        <p:txBody>
          <a:bodyPr/>
          <a:lstStyle/>
          <a:p>
            <a:r>
              <a:rPr lang="en-US" dirty="0"/>
              <a:t>Review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SHIFT.ini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Default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F808BD-2821-5A4E-9718-CF1657B4D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095566"/>
              </p:ext>
            </p:extLst>
          </p:nvPr>
        </p:nvGraphicFramePr>
        <p:xfrm>
          <a:off x="284219" y="1162619"/>
          <a:ext cx="8575562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725">
                  <a:extLst>
                    <a:ext uri="{9D8B030D-6E8A-4147-A177-3AD203B41FA5}">
                      <a16:colId xmlns:a16="http://schemas.microsoft.com/office/drawing/2014/main" val="4223075895"/>
                    </a:ext>
                  </a:extLst>
                </a:gridCol>
                <a:gridCol w="4131837">
                  <a:extLst>
                    <a:ext uri="{9D8B030D-6E8A-4147-A177-3AD203B41FA5}">
                      <a16:colId xmlns:a16="http://schemas.microsoft.com/office/drawing/2014/main" val="191689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SHIFT.ini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3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thermal_energy_cutoff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Cutoff for treatment of thermal neutrons (eV)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815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Np                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particles to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7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src_disc_l2_error   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L2 error for point-sampling discretization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1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src_disc_samples_per_batch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samples per point-sampling batch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9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src_disc_max_samples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number of discretization samples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3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use_mpact_spectrum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Flag on whether to use the MPACT fission source spectrum. If false, a U-235 Watt spectrum is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8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use_fission_source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Flag that indicates a fission source is being used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0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195192"/>
      </p:ext>
    </p:extLst>
  </p:cSld>
  <p:clrMapOvr>
    <a:masterClrMapping/>
  </p:clrMapOvr>
</p:sld>
</file>

<file path=ppt/theme/theme1.xml><?xml version="1.0" encoding="utf-8"?>
<a:theme xmlns:a="http://schemas.openxmlformats.org/drawingml/2006/main" name="Phase 2 Template - With NDA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00CC66"/>
      </a:accent3>
      <a:accent4>
        <a:srgbClr val="8064A2"/>
      </a:accent4>
      <a:accent5>
        <a:srgbClr val="27BFF0"/>
      </a:accent5>
      <a:accent6>
        <a:srgbClr val="F79646"/>
      </a:accent6>
      <a:hlink>
        <a:srgbClr val="2B3B92"/>
      </a:hlink>
      <a:folHlink>
        <a:srgbClr val="3F9AD5"/>
      </a:folHlink>
    </a:clrScheme>
    <a:fontScheme name="ORNL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B3C581CA01034690F0BF0095E760B3" ma:contentTypeVersion="19" ma:contentTypeDescription="Create a new document." ma:contentTypeScope="" ma:versionID="d7934a2eb24a74075172bed563d5fc42">
  <xsd:schema xmlns:xsd="http://www.w3.org/2001/XMLSchema" xmlns:xs="http://www.w3.org/2001/XMLSchema" xmlns:p="http://schemas.microsoft.com/office/2006/metadata/properties" xmlns:ns1="http://schemas.microsoft.com/sharepoint/v3" xmlns:ns2="f9e257c5-eafb-4fe4-b089-5bd085c2c469" xmlns:ns3="9dbce406-2406-42b9-8999-9c57a3f0df0e" targetNamespace="http://schemas.microsoft.com/office/2006/metadata/properties" ma:root="true" ma:fieldsID="661e070eda1fb60766fe2b0ee5f08276" ns1:_="" ns2:_="" ns3:_="">
    <xsd:import namespace="http://schemas.microsoft.com/sharepoint/v3"/>
    <xsd:import namespace="f9e257c5-eafb-4fe4-b089-5bd085c2c469"/>
    <xsd:import namespace="9dbce406-2406-42b9-8999-9c57a3f0df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257c5-eafb-4fe4-b089-5bd085c2c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ce406-2406-42b9-8999-9c57a3f0d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F59B85-BC4E-4244-B0A0-466A926A34F0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2df79c4b-422a-4389-bee9-4052db243d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A93FDEF9-539D-4929-AFB2-17931658A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A872BC-16EB-4DDB-B549-8C25A9D2BFEB}"/>
</file>

<file path=docProps/app.xml><?xml version="1.0" encoding="utf-8"?>
<Properties xmlns="http://schemas.openxmlformats.org/officeDocument/2006/extended-properties" xmlns:vt="http://schemas.openxmlformats.org/officeDocument/2006/docPropsVTypes">
  <Template>Phase 2 Template - With NDA</Template>
  <TotalTime>2856</TotalTime>
  <Words>1276</Words>
  <Application>Microsoft Macintosh PowerPoint</Application>
  <PresentationFormat>On-screen Show (4:3)</PresentationFormat>
  <Paragraphs>166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Courier New</vt:lpstr>
      <vt:lpstr>Symbol</vt:lpstr>
      <vt:lpstr>Phase 2 Template - With NDA</vt:lpstr>
      <vt:lpstr>VERA Training:   Vessel Fluence</vt:lpstr>
      <vt:lpstr>Training Objectives</vt:lpstr>
      <vt:lpstr>VERA with CADIS</vt:lpstr>
      <vt:lpstr>Vessel Fluence and Excore Calculations with VERA</vt:lpstr>
      <vt:lpstr>Excore Calculations with VERA</vt:lpstr>
      <vt:lpstr>SHIFT Default Parameters</vt:lpstr>
      <vt:lpstr>Simple SMR Input</vt:lpstr>
      <vt:lpstr>Review of SHIFT.ini Default Parameters</vt:lpstr>
      <vt:lpstr>Review of SHIFT.ini Default Parameters</vt:lpstr>
      <vt:lpstr>Review of SHIFT.ini Default Parameters</vt:lpstr>
      <vt:lpstr>Review of SHIFT.ini Default Parameters</vt:lpstr>
      <vt:lpstr>VERAView</vt:lpstr>
      <vt:lpstr>VERAView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Davidson, Eva E.</cp:lastModifiedBy>
  <cp:revision>227</cp:revision>
  <cp:lastPrinted>2015-08-03T18:13:04Z</cp:lastPrinted>
  <dcterms:created xsi:type="dcterms:W3CDTF">2015-10-30T21:33:25Z</dcterms:created>
  <dcterms:modified xsi:type="dcterms:W3CDTF">2019-02-13T15:37:11Z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0x01010050B3C581CA01034690F0BF0095E760B3</vt:lpwstr>
  </property>
</Properties>
</file>