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4"/>
  </p:sldMasterIdLst>
  <p:notesMasterIdLst>
    <p:notesMasterId r:id="rId28"/>
  </p:notesMasterIdLst>
  <p:sldIdLst>
    <p:sldId id="256" r:id="rId5"/>
    <p:sldId id="339" r:id="rId6"/>
    <p:sldId id="1080" r:id="rId7"/>
    <p:sldId id="1092" r:id="rId8"/>
    <p:sldId id="290" r:id="rId9"/>
    <p:sldId id="1063" r:id="rId10"/>
    <p:sldId id="1049" r:id="rId11"/>
    <p:sldId id="1084" r:id="rId12"/>
    <p:sldId id="1083" r:id="rId13"/>
    <p:sldId id="1089" r:id="rId14"/>
    <p:sldId id="1052" r:id="rId15"/>
    <p:sldId id="1085" r:id="rId16"/>
    <p:sldId id="1088" r:id="rId17"/>
    <p:sldId id="1090" r:id="rId18"/>
    <p:sldId id="1082" r:id="rId19"/>
    <p:sldId id="1091" r:id="rId20"/>
    <p:sldId id="401" r:id="rId21"/>
    <p:sldId id="1087" r:id="rId22"/>
    <p:sldId id="1094" r:id="rId23"/>
    <p:sldId id="1093" r:id="rId24"/>
    <p:sldId id="399" r:id="rId25"/>
    <p:sldId id="1086" r:id="rId26"/>
    <p:sldId id="1064" r:id="rId27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20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lins, Benjamin S." initials="BSC" lastIdx="3" clrIdx="0"/>
  <p:cmAuthor id="1" name="Beatty, Andrea L." initials="BAL" lastIdx="1" clrIdx="1">
    <p:extLst/>
  </p:cmAuthor>
  <p:cmAuthor id="2" name="Raney, Rose B." initials="RRB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8B3"/>
    <a:srgbClr val="D7E1E6"/>
    <a:srgbClr val="C3D0D8"/>
    <a:srgbClr val="88DAF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34" autoAdjust="0"/>
    <p:restoredTop sz="94332" autoAdjust="0"/>
  </p:normalViewPr>
  <p:slideViewPr>
    <p:cSldViewPr>
      <p:cViewPr varScale="1">
        <p:scale>
          <a:sx n="67" d="100"/>
          <a:sy n="67" d="100"/>
        </p:scale>
        <p:origin x="164" y="48"/>
      </p:cViewPr>
      <p:guideLst>
        <p:guide orient="horz" pos="3360"/>
        <p:guide pos="320"/>
        <p:guide orient="horz" pos="864"/>
        <p:guide pos="3840"/>
        <p:guide orient="horz" pos="768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>
        <p:scale>
          <a:sx n="100" d="100"/>
          <a:sy n="100" d="100"/>
        </p:scale>
        <p:origin x="72" y="518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1EEA929-0B7A-6441-ACBB-49EF58E7BC1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B4623892-E2A8-B645-A815-EF0AE14C2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2963" r="90387"/>
          <a:stretch/>
        </p:blipFill>
        <p:spPr>
          <a:xfrm>
            <a:off x="9263300" y="0"/>
            <a:ext cx="2928701" cy="6858000"/>
          </a:xfrm>
          <a:prstGeom prst="rect">
            <a:avLst/>
          </a:prstGeom>
          <a:ln>
            <a:noFill/>
          </a:ln>
        </p:spPr>
      </p:pic>
      <p:sp>
        <p:nvSpPr>
          <p:cNvPr id="20" name="Rectangle 22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5601" y="299642"/>
            <a:ext cx="6951524" cy="1333784"/>
          </a:xfrm>
        </p:spPr>
        <p:txBody>
          <a:bodyPr anchor="t"/>
          <a:lstStyle>
            <a:lvl1pPr algn="l">
              <a:defRPr sz="3200" kern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355601" y="1849042"/>
            <a:ext cx="6347009" cy="685800"/>
          </a:xfrm>
        </p:spPr>
        <p:txBody>
          <a:bodyPr lIns="102413">
            <a:noAutofit/>
          </a:bodyPr>
          <a:lstStyle>
            <a:lvl1pPr marL="0" indent="0" algn="l">
              <a:buFont typeface="Symbol" pitchFamily="18" charset="2"/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8" t="42456" r="3759" b="41270"/>
          <a:stretch/>
        </p:blipFill>
        <p:spPr>
          <a:xfrm>
            <a:off x="9834620" y="2709308"/>
            <a:ext cx="1849355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Rose\Phase 2 planning\graphics\cover art 2 copy copy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23782" r="26989" b="44316"/>
          <a:stretch/>
        </p:blipFill>
        <p:spPr bwMode="auto">
          <a:xfrm>
            <a:off x="9834584" y="362840"/>
            <a:ext cx="1849417" cy="104029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620" y="1536093"/>
            <a:ext cx="1849355" cy="10402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33651" r="13467" b="10836"/>
          <a:stretch/>
        </p:blipFill>
        <p:spPr>
          <a:xfrm>
            <a:off x="9834620" y="3882523"/>
            <a:ext cx="1849355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9834620" y="5055738"/>
            <a:ext cx="1849355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310313"/>
            <a:ext cx="4425704" cy="464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813" y="6282186"/>
            <a:ext cx="2329388" cy="4234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-4233" y="-1"/>
            <a:ext cx="1222823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-4233" y="6780023"/>
            <a:ext cx="1222823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5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4DF2900-9D1C-4F7B-92C1-8FEFC072A7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22" y="493295"/>
            <a:ext cx="9242359" cy="109663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600" i="1" kern="1200">
                <a:solidFill>
                  <a:schemeClr val="bg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90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4DF2900-9D1C-4F7B-92C1-8FEFC072A7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784" y="5932489"/>
            <a:ext cx="340148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4822" y="493295"/>
            <a:ext cx="9242359" cy="109663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600" i="1" kern="1200">
                <a:solidFill>
                  <a:schemeClr val="bg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86885" y="1804988"/>
            <a:ext cx="5209116" cy="41275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2"/>
          </p:nvPr>
        </p:nvSpPr>
        <p:spPr>
          <a:xfrm>
            <a:off x="6133042" y="1804988"/>
            <a:ext cx="5209116" cy="41275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2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01" y="274638"/>
            <a:ext cx="11118148" cy="855663"/>
          </a:xfrm>
          <a:noFill/>
        </p:spPr>
        <p:txBody>
          <a:bodyPr lIns="91440" tIns="54864" rIns="91440" bIns="54864" anchor="t" anchorCtr="0"/>
          <a:lstStyle>
            <a:lvl1pPr algn="l">
              <a:defRPr sz="3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35" y="1371600"/>
            <a:ext cx="11027165" cy="3962400"/>
          </a:xfrm>
          <a:noFill/>
        </p:spPr>
        <p:txBody>
          <a:bodyPr lIns="45720" tIns="45720" rIns="45720" bIns="45720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40000" y="5486401"/>
            <a:ext cx="7188200" cy="435811"/>
          </a:xfrm>
          <a:gradFill>
            <a:gsLst>
              <a:gs pos="0">
                <a:srgbClr val="8FA8B3"/>
              </a:gs>
              <a:gs pos="80000">
                <a:srgbClr val="C3D0D8"/>
              </a:gs>
              <a:gs pos="100000">
                <a:srgbClr val="D7E1E6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40944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274321"/>
            <a:ext cx="11090656" cy="855663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1104" y="1371600"/>
            <a:ext cx="11033760" cy="3959352"/>
          </a:xfrm>
          <a:noFill/>
        </p:spPr>
        <p:txBody>
          <a:bodyPr lIns="45720" tIns="45720" rIns="45720" bIns="45720">
            <a:noAutofit/>
          </a:bodyPr>
          <a:lstStyle>
            <a:lvl1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274321"/>
            <a:ext cx="11090656" cy="855663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3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274321"/>
            <a:ext cx="11090656" cy="855663"/>
          </a:xfrm>
        </p:spPr>
        <p:txBody>
          <a:bodyPr lIns="91440" rIns="91440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371600"/>
            <a:ext cx="11033760" cy="395935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40000" y="5812590"/>
            <a:ext cx="7188200" cy="435811"/>
          </a:xfrm>
          <a:gradFill>
            <a:gsLst>
              <a:gs pos="0">
                <a:srgbClr val="8FA8B3"/>
              </a:gs>
              <a:gs pos="80000">
                <a:srgbClr val="C3D0D8"/>
              </a:gs>
              <a:gs pos="100000">
                <a:srgbClr val="D7E1E6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40944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274320"/>
            <a:ext cx="11094720" cy="859536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484293" y="3604769"/>
            <a:ext cx="10607040" cy="25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 userDrawn="1"/>
        </p:nvCxnSpPr>
        <p:spPr bwMode="auto">
          <a:xfrm rot="5400000">
            <a:off x="4600575" y="4099010"/>
            <a:ext cx="990600" cy="21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 bwMode="auto">
          <a:xfrm rot="5400000">
            <a:off x="6835775" y="3108410"/>
            <a:ext cx="990600" cy="21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 userDrawn="1"/>
        </p:nvSpPr>
        <p:spPr>
          <a:xfrm>
            <a:off x="5118900" y="3630168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</a:rPr>
              <a:t>Outcomes and Impact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half" idx="4294967295"/>
          </p:nvPr>
        </p:nvSpPr>
        <p:spPr>
          <a:xfrm>
            <a:off x="5198533" y="4020692"/>
            <a:ext cx="5588000" cy="1999108"/>
          </a:xfrm>
          <a:prstGeom prst="rect">
            <a:avLst/>
          </a:prstGeom>
        </p:spPr>
        <p:txBody>
          <a:bodyPr/>
          <a:lstStyle>
            <a:lvl1pPr marL="114300" indent="-114300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61830" y="363016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</a:rPr>
              <a:t>Requirements Drivers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23333" y="1210174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</a:rPr>
              <a:t>Objectives and Strategies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4294967295"/>
          </p:nvPr>
        </p:nvSpPr>
        <p:spPr>
          <a:xfrm>
            <a:off x="524933" y="1599146"/>
            <a:ext cx="6705600" cy="1893355"/>
          </a:xfrm>
          <a:prstGeom prst="rect">
            <a:avLst/>
          </a:prstGeom>
        </p:spPr>
        <p:txBody>
          <a:bodyPr/>
          <a:lstStyle>
            <a:lvl1pPr marL="114300" indent="-114300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001382" y="238529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</a:rPr>
              <a:t>Catchy Image Here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half" idx="4294967295"/>
          </p:nvPr>
        </p:nvSpPr>
        <p:spPr>
          <a:xfrm>
            <a:off x="484293" y="4020692"/>
            <a:ext cx="4511040" cy="1999108"/>
          </a:xfrm>
          <a:prstGeom prst="rect">
            <a:avLst/>
          </a:prstGeom>
        </p:spPr>
        <p:txBody>
          <a:bodyPr/>
          <a:lstStyle>
            <a:lvl1pPr marL="114300" indent="-114300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21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274321"/>
            <a:ext cx="11090656" cy="855663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9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4233" y="-1"/>
            <a:ext cx="1222823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4233" y="6780023"/>
            <a:ext cx="1222823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9272338" y="6507202"/>
            <a:ext cx="2919663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20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2412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361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4825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1D3E8490-F713-DD4A-9842-11E94129D172}" type="slidenum">
              <a:rPr lang="en-US" sz="800" smtClean="0">
                <a:solidFill>
                  <a:srgbClr val="27BFF0">
                    <a:lumMod val="50000"/>
                  </a:srgbClr>
                </a:solidFill>
                <a:latin typeface="Arial Narrow"/>
              </a:rPr>
              <a:pPr algn="r"/>
              <a:t>‹#›</a:t>
            </a:fld>
            <a:endParaRPr lang="en-US" sz="800" dirty="0">
              <a:solidFill>
                <a:srgbClr val="27BFF0">
                  <a:lumMod val="50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9638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4DF2900-9D1C-4F7B-92C1-8FEFC072A7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159" y="1794766"/>
            <a:ext cx="11309684" cy="39813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/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effectLst/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effectLst/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4822" y="493295"/>
            <a:ext cx="9242359" cy="109663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600" i="1" kern="1200">
                <a:solidFill>
                  <a:schemeClr val="bg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49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355" y="1339855"/>
            <a:ext cx="10920245" cy="27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28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378960" y="276831"/>
            <a:ext cx="10940281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72338" y="6507202"/>
            <a:ext cx="2919663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20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2412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361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4825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1D3E8490-F713-DD4A-9842-11E94129D172}" type="slidenum">
              <a:rPr lang="en-US" sz="800" smtClean="0">
                <a:solidFill>
                  <a:srgbClr val="27BFF0">
                    <a:lumMod val="50000"/>
                  </a:srgbClr>
                </a:solidFill>
                <a:latin typeface="Arial Narrow"/>
              </a:rPr>
              <a:pPr algn="r"/>
              <a:t>‹#›</a:t>
            </a:fld>
            <a:endParaRPr lang="en-US" sz="800" dirty="0">
              <a:solidFill>
                <a:srgbClr val="27BFF0">
                  <a:lumMod val="50000"/>
                </a:srgbClr>
              </a:solidFill>
              <a:latin typeface="Arial Narrow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-4233" y="-1"/>
            <a:ext cx="1222823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-4233" y="6780023"/>
            <a:ext cx="1222823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17" y="6454704"/>
            <a:ext cx="2551103" cy="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8" r:id="rId4"/>
    <p:sldLayoutId id="2147483662" r:id="rId5"/>
    <p:sldLayoutId id="2147483667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5pPr>
      <a:lvl6pPr marL="51206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6pPr>
      <a:lvl7pPr marL="102412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7pPr>
      <a:lvl8pPr marL="153619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8pPr>
      <a:lvl9pPr marL="204825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9pPr>
    </p:titleStyle>
    <p:bodyStyle>
      <a:lvl1pPr marL="256032" indent="-256032" algn="l" rtl="0" eaLnBrk="1" fontAlgn="base" hangingPunct="1">
        <a:lnSpc>
          <a:spcPct val="90000"/>
        </a:lnSpc>
        <a:spcBef>
          <a:spcPts val="672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2800" b="0" i="0" kern="120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2064" indent="-256032" algn="l" rtl="0" eaLnBrk="1" fontAlgn="base" hangingPunct="1">
        <a:lnSpc>
          <a:spcPct val="90000"/>
        </a:lnSpc>
        <a:spcBef>
          <a:spcPts val="672"/>
        </a:spcBef>
        <a:spcAft>
          <a:spcPct val="0"/>
        </a:spcAft>
        <a:buClr>
          <a:schemeClr val="tx2"/>
        </a:buClr>
        <a:buSzPct val="100000"/>
        <a:buFont typeface="Arial Narrow" pitchFamily="34" charset="0"/>
        <a:buChar char="–"/>
        <a:defRPr sz="2000" b="0" i="0" kern="120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768096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14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3pPr>
      <a:lvl4pPr marL="1024128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 Narrow" pitchFamily="34" charset="0"/>
        <a:buChar char="–"/>
        <a:defRPr sz="13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4pPr>
      <a:lvl5pPr marL="1280160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8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5pPr>
      <a:lvl6pPr marL="2816352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3328416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840480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4352544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64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28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92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56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384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448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512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99642"/>
            <a:ext cx="7086600" cy="1333784"/>
          </a:xfrm>
        </p:spPr>
        <p:txBody>
          <a:bodyPr/>
          <a:lstStyle/>
          <a:p>
            <a:r>
              <a:rPr lang="en-US" dirty="0"/>
              <a:t>Session 6 – CILC Inputs and Training Exercise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26800"/>
            <a:ext cx="6324600" cy="4267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br>
              <a:rPr lang="en-US" dirty="0"/>
            </a:br>
            <a:r>
              <a:rPr lang="en-US" dirty="0"/>
              <a:t>VERA Users Group Training</a:t>
            </a:r>
          </a:p>
          <a:p>
            <a:pPr>
              <a:spcBef>
                <a:spcPts val="0"/>
              </a:spcBef>
            </a:pPr>
            <a:r>
              <a:rPr lang="en-US" dirty="0"/>
              <a:t>Oak Ridge National Laboratory</a:t>
            </a:r>
            <a:br>
              <a:rPr lang="en-US" dirty="0"/>
            </a:br>
            <a:r>
              <a:rPr lang="en-US" dirty="0"/>
              <a:t>2/14/2019</a:t>
            </a:r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54144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711B-863C-49E9-87EE-C833D82F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CILC Analysis Process with VERA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956C0-C659-4B98-86DC-0C2049EC5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32" r="60369" b="53821"/>
          <a:stretch/>
        </p:blipFill>
        <p:spPr>
          <a:xfrm>
            <a:off x="304800" y="1282702"/>
            <a:ext cx="2882515" cy="24510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092809-17B5-4D50-A2D1-32C3B442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t="51373" r="56387" b="8263"/>
          <a:stretch/>
        </p:blipFill>
        <p:spPr>
          <a:xfrm>
            <a:off x="3810000" y="1410037"/>
            <a:ext cx="2390359" cy="2155372"/>
          </a:xfrm>
          <a:prstGeom prst="rect">
            <a:avLst/>
          </a:prstGeom>
        </p:spPr>
      </p:pic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B942C232-EE11-478E-8851-590684976C69}"/>
              </a:ext>
            </a:extLst>
          </p:cNvPr>
          <p:cNvSpPr/>
          <p:nvPr/>
        </p:nvSpPr>
        <p:spPr bwMode="auto">
          <a:xfrm>
            <a:off x="1297543" y="5265735"/>
            <a:ext cx="1866900" cy="1223965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34" charset="0"/>
              </a:rPr>
              <a:t>Output.h5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E754B5-4691-41BF-A30B-6240C72D4D56}"/>
              </a:ext>
            </a:extLst>
          </p:cNvPr>
          <p:cNvCxnSpPr>
            <a:cxnSpLocks/>
          </p:cNvCxnSpPr>
          <p:nvPr/>
        </p:nvCxnSpPr>
        <p:spPr bwMode="auto">
          <a:xfrm flipV="1">
            <a:off x="2625009" y="3886202"/>
            <a:ext cx="956391" cy="10938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755417-4599-48BF-861C-F2966AE8AC90}"/>
              </a:ext>
            </a:extLst>
          </p:cNvPr>
          <p:cNvCxnSpPr>
            <a:cxnSpLocks/>
          </p:cNvCxnSpPr>
          <p:nvPr/>
        </p:nvCxnSpPr>
        <p:spPr bwMode="auto">
          <a:xfrm>
            <a:off x="1709697" y="3848100"/>
            <a:ext cx="200916" cy="11049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C323AC61-6B55-4F56-9965-822E27D16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26" y="4184728"/>
            <a:ext cx="3943096" cy="22325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D70E71-4591-4237-8F7B-145533C9BB30}"/>
              </a:ext>
            </a:extLst>
          </p:cNvPr>
          <p:cNvSpPr txBox="1"/>
          <p:nvPr/>
        </p:nvSpPr>
        <p:spPr>
          <a:xfrm>
            <a:off x="2451139" y="4112826"/>
            <a:ext cx="14266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Extract single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assembly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19B14-7CCD-4357-AC16-38ADB968C6E4}"/>
              </a:ext>
            </a:extLst>
          </p:cNvPr>
          <p:cNvCxnSpPr>
            <a:cxnSpLocks/>
          </p:cNvCxnSpPr>
          <p:nvPr/>
        </p:nvCxnSpPr>
        <p:spPr bwMode="auto">
          <a:xfrm>
            <a:off x="8449394" y="3174451"/>
            <a:ext cx="845531" cy="15847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D69C099-CAA3-43E7-94F5-75B3BDAAC2AF}"/>
              </a:ext>
            </a:extLst>
          </p:cNvPr>
          <p:cNvSpPr txBox="1"/>
          <p:nvPr/>
        </p:nvSpPr>
        <p:spPr>
          <a:xfrm>
            <a:off x="7772007" y="3619074"/>
            <a:ext cx="20161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Convert to </a:t>
            </a:r>
            <a:r>
              <a:rPr lang="en-US" dirty="0" err="1">
                <a:solidFill>
                  <a:schemeClr val="bg1"/>
                </a:solidFill>
              </a:rPr>
              <a:t>VERView</a:t>
            </a:r>
            <a:r>
              <a:rPr lang="en-US" dirty="0">
                <a:solidFill>
                  <a:schemeClr val="bg1"/>
                </a:solidFill>
              </a:rPr>
              <a:t> compatible file</a:t>
            </a:r>
          </a:p>
        </p:txBody>
      </p:sp>
      <p:sp>
        <p:nvSpPr>
          <p:cNvPr id="32" name="Flowchart: Document 31">
            <a:extLst>
              <a:ext uri="{FF2B5EF4-FFF2-40B4-BE49-F238E27FC236}">
                <a16:creationId xmlns:a16="http://schemas.microsoft.com/office/drawing/2014/main" id="{503DCEDF-56EE-4985-ADF8-F4A61482A437}"/>
              </a:ext>
            </a:extLst>
          </p:cNvPr>
          <p:cNvSpPr/>
          <p:nvPr/>
        </p:nvSpPr>
        <p:spPr bwMode="auto">
          <a:xfrm>
            <a:off x="9004366" y="4910584"/>
            <a:ext cx="2714083" cy="967133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34" charset="0"/>
              </a:rPr>
              <a:t>Output.VERAView.h5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533AE4-E3C0-47A8-BA54-DD9A5E92F29B}"/>
              </a:ext>
            </a:extLst>
          </p:cNvPr>
          <p:cNvSpPr txBox="1"/>
          <p:nvPr/>
        </p:nvSpPr>
        <p:spPr>
          <a:xfrm>
            <a:off x="838200" y="965097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Qtr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02D03-001A-4C85-A85D-7768541166ED}"/>
              </a:ext>
            </a:extLst>
          </p:cNvPr>
          <p:cNvSpPr txBox="1"/>
          <p:nvPr/>
        </p:nvSpPr>
        <p:spPr>
          <a:xfrm>
            <a:off x="4071729" y="965097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 Assembly</a:t>
            </a:r>
          </a:p>
        </p:txBody>
      </p:sp>
      <p:pic>
        <p:nvPicPr>
          <p:cNvPr id="35" name="Content Placeholder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AA60C0E4-EEB9-4DE8-A717-F288B59EF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9061" r="21638" b="3085"/>
          <a:stretch/>
        </p:blipFill>
        <p:spPr bwMode="auto">
          <a:xfrm>
            <a:off x="4051617" y="4087467"/>
            <a:ext cx="1866899" cy="160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966AC6-C41F-4FD8-9B4D-E90F6BB5CED6}"/>
              </a:ext>
            </a:extLst>
          </p:cNvPr>
          <p:cNvCxnSpPr>
            <a:cxnSpLocks/>
          </p:cNvCxnSpPr>
          <p:nvPr/>
        </p:nvCxnSpPr>
        <p:spPr bwMode="auto">
          <a:xfrm>
            <a:off x="5005179" y="3763617"/>
            <a:ext cx="423903" cy="6477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D956D6D-7EA3-4212-AA8F-B754542CADBA}"/>
              </a:ext>
            </a:extLst>
          </p:cNvPr>
          <p:cNvSpPr txBox="1"/>
          <p:nvPr/>
        </p:nvSpPr>
        <p:spPr>
          <a:xfrm>
            <a:off x="4495631" y="6398696"/>
            <a:ext cx="419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Multistate CTF with ROTCON maps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904A2E-7349-4649-8074-EE74CB12E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26" r="45000" b="6697"/>
          <a:stretch/>
        </p:blipFill>
        <p:spPr>
          <a:xfrm>
            <a:off x="9391631" y="911431"/>
            <a:ext cx="2714083" cy="241149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DE09F7-1484-4B53-9F0D-FB1B92564103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91800" y="3574156"/>
            <a:ext cx="0" cy="69304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Flowchart: Document 47">
            <a:extLst>
              <a:ext uri="{FF2B5EF4-FFF2-40B4-BE49-F238E27FC236}">
                <a16:creationId xmlns:a16="http://schemas.microsoft.com/office/drawing/2014/main" id="{A949FE31-1812-4CE0-A925-1338C9EA3FDF}"/>
              </a:ext>
            </a:extLst>
          </p:cNvPr>
          <p:cNvSpPr/>
          <p:nvPr/>
        </p:nvSpPr>
        <p:spPr bwMode="auto">
          <a:xfrm>
            <a:off x="6438953" y="1924491"/>
            <a:ext cx="2714083" cy="967133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34" charset="0"/>
              </a:rPr>
              <a:t>deck.ctf.h5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deck.ctf.native.h5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4960623-65A2-46DA-933B-C528876DBC1B}"/>
              </a:ext>
            </a:extLst>
          </p:cNvPr>
          <p:cNvCxnSpPr>
            <a:cxnSpLocks/>
          </p:cNvCxnSpPr>
          <p:nvPr/>
        </p:nvCxnSpPr>
        <p:spPr bwMode="auto">
          <a:xfrm flipV="1">
            <a:off x="6717763" y="3178963"/>
            <a:ext cx="529183" cy="80817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Flowchart: Document 52">
            <a:extLst>
              <a:ext uri="{FF2B5EF4-FFF2-40B4-BE49-F238E27FC236}">
                <a16:creationId xmlns:a16="http://schemas.microsoft.com/office/drawing/2014/main" id="{555CF866-6443-471A-A642-995E915946ED}"/>
              </a:ext>
            </a:extLst>
          </p:cNvPr>
          <p:cNvSpPr/>
          <p:nvPr/>
        </p:nvSpPr>
        <p:spPr bwMode="auto">
          <a:xfrm>
            <a:off x="4304558" y="2775138"/>
            <a:ext cx="1373408" cy="727450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34" charset="0"/>
              </a:rPr>
              <a:t>deck.h5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7E0C20-120F-4E0D-B181-F5C72BA8AF82}"/>
              </a:ext>
            </a:extLst>
          </p:cNvPr>
          <p:cNvSpPr txBox="1"/>
          <p:nvPr/>
        </p:nvSpPr>
        <p:spPr>
          <a:xfrm>
            <a:off x="6200359" y="854671"/>
            <a:ext cx="300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**What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102905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1" grpId="0" animBg="1"/>
      <p:bldP spid="32" grpId="0" animBg="1"/>
      <p:bldP spid="33" grpId="0"/>
      <p:bldP spid="34" grpId="0"/>
      <p:bldP spid="36" grpId="0"/>
      <p:bldP spid="48" grpId="0" animBg="1"/>
      <p:bldP spid="53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5681-65A9-4848-AF08-ACE1A85C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ROTHCON Grid Maps Files –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gridDataFile.h5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F422D-4EE1-8F45-8F44-24154198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15" y="948451"/>
            <a:ext cx="2934339" cy="2971800"/>
          </a:xfrm>
        </p:spPr>
        <p:txBody>
          <a:bodyPr/>
          <a:lstStyle/>
          <a:p>
            <a:r>
              <a:rPr lang="en-US" dirty="0"/>
              <a:t>HDF5 file that contains the mesh and the HTC and TKE maps for each pin in the assembly</a:t>
            </a:r>
          </a:p>
          <a:p>
            <a:r>
              <a:rPr lang="en-US" dirty="0"/>
              <a:t>289 maps for 17x17 assembly</a:t>
            </a:r>
          </a:p>
          <a:p>
            <a:r>
              <a:rPr lang="en-US" dirty="0"/>
              <a:t>Each map has minimum of 32 azimuths and 180 axials</a:t>
            </a:r>
          </a:p>
          <a:p>
            <a:r>
              <a:rPr lang="en-US" dirty="0"/>
              <a:t>Maps can be stacked for different grid types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FB5A4A-96C9-42F3-A7D7-B5CB623FA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r="54220" b="28348"/>
          <a:stretch/>
        </p:blipFill>
        <p:spPr>
          <a:xfrm>
            <a:off x="3209554" y="1130301"/>
            <a:ext cx="5330707" cy="47800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B02CAD-2CF3-4946-A135-D795535AB283}"/>
              </a:ext>
            </a:extLst>
          </p:cNvPr>
          <p:cNvGrpSpPr/>
          <p:nvPr/>
        </p:nvGrpSpPr>
        <p:grpSpPr>
          <a:xfrm>
            <a:off x="8719149" y="723283"/>
            <a:ext cx="2987175" cy="5943745"/>
            <a:chOff x="-2437710" y="911042"/>
            <a:chExt cx="2760635" cy="57702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747736-1344-4BFE-907A-796289A25DF9}"/>
                </a:ext>
              </a:extLst>
            </p:cNvPr>
            <p:cNvGrpSpPr/>
            <p:nvPr/>
          </p:nvGrpSpPr>
          <p:grpSpPr>
            <a:xfrm>
              <a:off x="-2424718" y="911042"/>
              <a:ext cx="2747643" cy="2847204"/>
              <a:chOff x="767661" y="911042"/>
              <a:chExt cx="2747643" cy="2847204"/>
            </a:xfrm>
          </p:grpSpPr>
          <p:pic>
            <p:nvPicPr>
              <p:cNvPr id="22" name="Content Placeholder 5" descr="A picture containing screenshot&#10;&#10;Description generated with high confidence">
                <a:extLst>
                  <a:ext uri="{FF2B5EF4-FFF2-40B4-BE49-F238E27FC236}">
                    <a16:creationId xmlns:a16="http://schemas.microsoft.com/office/drawing/2014/main" id="{2EC3B0C3-BEE5-4F46-A303-B9DFA5304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" t="9061" r="21638" b="3085"/>
              <a:stretch/>
            </p:blipFill>
            <p:spPr bwMode="auto">
              <a:xfrm>
                <a:off x="767661" y="911042"/>
                <a:ext cx="2747643" cy="2484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DB57D-ADD5-4EA8-BE74-0E2E019C529C}"/>
                  </a:ext>
                </a:extLst>
              </p:cNvPr>
              <p:cNvSpPr txBox="1"/>
              <p:nvPr/>
            </p:nvSpPr>
            <p:spPr>
              <a:xfrm>
                <a:off x="1670462" y="3399692"/>
                <a:ext cx="1844842" cy="35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HTC Map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5E1F2D-6E9D-4F80-8581-74DA7B9A73D9}"/>
                </a:ext>
              </a:extLst>
            </p:cNvPr>
            <p:cNvGrpSpPr/>
            <p:nvPr/>
          </p:nvGrpSpPr>
          <p:grpSpPr>
            <a:xfrm>
              <a:off x="-2437710" y="3838099"/>
              <a:ext cx="2760635" cy="2843231"/>
              <a:chOff x="754669" y="3838099"/>
              <a:chExt cx="2760635" cy="2843231"/>
            </a:xfrm>
          </p:grpSpPr>
          <p:pic>
            <p:nvPicPr>
              <p:cNvPr id="18" name="Picture 17" descr="A close up of a piece of paper&#10;&#10;Description generated with high confidence">
                <a:extLst>
                  <a:ext uri="{FF2B5EF4-FFF2-40B4-BE49-F238E27FC236}">
                    <a16:creationId xmlns:a16="http://schemas.microsoft.com/office/drawing/2014/main" id="{B8E9EC8C-9463-458A-B615-674FBFA84D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3" t="10136" r="22189" b="2413"/>
              <a:stretch/>
            </p:blipFill>
            <p:spPr>
              <a:xfrm>
                <a:off x="754669" y="3838099"/>
                <a:ext cx="2747644" cy="248402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09D53B-3EC6-4A9B-B4AD-59F010C38739}"/>
                  </a:ext>
                </a:extLst>
              </p:cNvPr>
              <p:cNvSpPr txBox="1"/>
              <p:nvPr/>
            </p:nvSpPr>
            <p:spPr>
              <a:xfrm>
                <a:off x="1670462" y="6322776"/>
                <a:ext cx="1844842" cy="35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TKE Map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12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9689-4D95-4FBB-BE13-835DC57C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Term Initialization Input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9FC51-DD9C-4CB2-83B4-FAE05D2A5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615" y="931979"/>
            <a:ext cx="8270374" cy="3962400"/>
          </a:xfrm>
        </p:spPr>
        <p:txBody>
          <a:bodyPr/>
          <a:lstStyle/>
          <a:p>
            <a:pPr lvl="1"/>
            <a:endParaRPr lang="en-US" dirty="0"/>
          </a:p>
          <a:p>
            <a:pPr marL="256032" lvl="1" indent="0">
              <a:buNone/>
            </a:pP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E7EDC7-ABA2-419E-A2A8-2BF91602681B}"/>
              </a:ext>
            </a:extLst>
          </p:cNvPr>
          <p:cNvGrpSpPr/>
          <p:nvPr/>
        </p:nvGrpSpPr>
        <p:grpSpPr>
          <a:xfrm>
            <a:off x="1772402" y="1209526"/>
            <a:ext cx="8573113" cy="4632557"/>
            <a:chOff x="152400" y="900591"/>
            <a:chExt cx="8573113" cy="4632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8A59AF-D54F-47F7-9B23-6F4C7280918C}"/>
                </a:ext>
              </a:extLst>
            </p:cNvPr>
            <p:cNvSpPr txBox="1"/>
            <p:nvPr/>
          </p:nvSpPr>
          <p:spPr>
            <a:xfrm>
              <a:off x="152400" y="1131943"/>
              <a:ext cx="8338611" cy="44012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[CORE]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steam_generator utube 690 9200 0.05  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hot_leg_piping        304 1000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cold_leg_piping       304 1000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cleanup_rated_flow    50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rcs_volume            140</a:t>
              </a: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[STATE] deplete GWDMT 1.0;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cleanup_flow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80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[STATE] deplete GWDMT 1.5 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[STATE] deplete GWDMT 1.5;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cleanup_flow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100</a:t>
              </a:r>
              <a:endParaRPr lang="fi-FI" sz="14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</a:t>
              </a: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[MAMBA]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steam_generator_age  4  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piping_age          10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  chem_mass_bal        2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854698-DD9F-42E3-A287-7591EE260F8A}"/>
                </a:ext>
              </a:extLst>
            </p:cNvPr>
            <p:cNvSpPr txBox="1"/>
            <p:nvPr/>
          </p:nvSpPr>
          <p:spPr>
            <a:xfrm>
              <a:off x="4544117" y="900591"/>
              <a:ext cx="3534217" cy="9541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&lt;type:utube|oncethrough&gt; &lt;alloy:600|690|800|304&gt;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&lt;area (m^2)&gt;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&lt;plugged fraction (0.0 to 1.0)&gt;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02CD60-DE32-4729-B125-BD7C6AC6BE85}"/>
                </a:ext>
              </a:extLst>
            </p:cNvPr>
            <p:cNvSpPr txBox="1"/>
            <p:nvPr/>
          </p:nvSpPr>
          <p:spPr>
            <a:xfrm>
              <a:off x="4535129" y="1954680"/>
              <a:ext cx="419038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&lt;alloy:600|690|800|304&gt; &lt;area (m^2)&gt;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B1D4D3-04C3-4C3E-891A-062B8714E450}"/>
                </a:ext>
              </a:extLst>
            </p:cNvPr>
            <p:cNvSpPr txBox="1"/>
            <p:nvPr/>
          </p:nvSpPr>
          <p:spPr>
            <a:xfrm>
              <a:off x="5029200" y="3440267"/>
              <a:ext cx="2839065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% of rated cleanup flow </a:t>
              </a:r>
              <a:endParaRPr lang="fi-FI" sz="14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435D71-AD46-4EE4-A898-7DEE0B7B3A94}"/>
                </a:ext>
              </a:extLst>
            </p:cNvPr>
            <p:cNvSpPr txBox="1"/>
            <p:nvPr/>
          </p:nvSpPr>
          <p:spPr>
            <a:xfrm>
              <a:off x="4535129" y="2332874"/>
              <a:ext cx="2362200" cy="523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Total rated cleanup flowrate (kg/s)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4F92933-CDA9-467F-BD2A-76AFEBFB7522}"/>
                </a:ext>
              </a:extLst>
            </p:cNvPr>
            <p:cNvCxnSpPr/>
            <p:nvPr/>
          </p:nvCxnSpPr>
          <p:spPr bwMode="auto">
            <a:xfrm flipH="1">
              <a:off x="4191000" y="1463519"/>
              <a:ext cx="26773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293F59-CF7F-4CDB-95BF-2D12A8BF2EC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733800" y="1752600"/>
              <a:ext cx="724930" cy="4741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FB2E915-7ABA-4330-8CC7-B5B8F00C732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28199" y="2126137"/>
              <a:ext cx="1506932" cy="33199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26FBEB8-667A-4C3D-930A-A848E38F413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847967" y="3470004"/>
              <a:ext cx="191530" cy="486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AC67326-3DD3-44F0-A2F6-8015F4EFFF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58265" y="3693495"/>
              <a:ext cx="170935" cy="545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3054DB8-E969-40AC-BBCC-F79F8CEB1CD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707062" y="1940573"/>
              <a:ext cx="738299" cy="2862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A84B8A-F612-4117-B25C-94B8E1BD230D}"/>
                </a:ext>
              </a:extLst>
            </p:cNvPr>
            <p:cNvSpPr txBox="1"/>
            <p:nvPr/>
          </p:nvSpPr>
          <p:spPr>
            <a:xfrm>
              <a:off x="3541833" y="4657369"/>
              <a:ext cx="3514551" cy="7386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0 no mass balance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1 constant source term rate </a:t>
              </a:r>
            </a:p>
            <a:p>
              <a:r>
                <a:rPr lang="fi-FI" sz="1400" dirty="0">
                  <a:latin typeface="Courier New" pitchFamily="49" charset="0"/>
                  <a:cs typeface="Courier New" pitchFamily="49" charset="0"/>
                </a:rPr>
                <a:t>2 parabolic source term model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CC5B90-F299-45DE-96ED-83AF1BEE52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95600" y="5051046"/>
              <a:ext cx="646233" cy="69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643FC55-BF83-41A0-AAB4-1C7925A0AA9F}"/>
              </a:ext>
            </a:extLst>
          </p:cNvPr>
          <p:cNvSpPr txBox="1"/>
          <p:nvPr/>
        </p:nvSpPr>
        <p:spPr>
          <a:xfrm>
            <a:off x="3138457" y="2952634"/>
            <a:ext cx="2518325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Courier New" pitchFamily="49" charset="0"/>
                <a:cs typeface="Courier New" pitchFamily="49" charset="0"/>
              </a:rPr>
              <a:t>Total reactor coolant system volume (m^3)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CEF4049-A487-4E7E-A38B-E0600A0878D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36259" y="2754351"/>
            <a:ext cx="0" cy="1588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859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D4382-34B2-439A-A216-1BD52523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VeraView</a:t>
            </a:r>
            <a:r>
              <a:rPr lang="en-US" sz="2800" dirty="0"/>
              <a:t> CRUD Analysis Capabilities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1D02146-E041-4AE2-9686-7B6FF6453B44}"/>
              </a:ext>
            </a:extLst>
          </p:cNvPr>
          <p:cNvSpPr txBox="1">
            <a:spLocks/>
          </p:cNvSpPr>
          <p:nvPr/>
        </p:nvSpPr>
        <p:spPr bwMode="auto">
          <a:xfrm>
            <a:off x="385901" y="1340380"/>
            <a:ext cx="6319699" cy="125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dirty="0"/>
              <a:t>Data Analysis View shows the value of your selected dataset and sorts by maximum </a:t>
            </a:r>
          </a:p>
          <a:p>
            <a:r>
              <a:rPr lang="en-US" sz="2400" dirty="0"/>
              <a:t>Shows assembly and pin (column, row) </a:t>
            </a:r>
          </a:p>
          <a:p>
            <a:endParaRPr lang="en-US" sz="24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55282CB-9C8A-450F-A45B-69B7AC6F6A44}"/>
              </a:ext>
            </a:extLst>
          </p:cNvPr>
          <p:cNvSpPr txBox="1">
            <a:spLocks/>
          </p:cNvSpPr>
          <p:nvPr/>
        </p:nvSpPr>
        <p:spPr bwMode="auto">
          <a:xfrm>
            <a:off x="6096000" y="5094238"/>
            <a:ext cx="5020510" cy="164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dirty="0"/>
              <a:t>Data Thresholds allow you view values with applied thresholds (&gt;, &lt;, &gt;=, &lt;=, !=) for either absolute values or percentages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A4711A-78E2-42FF-B028-1E6D100C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11111" r="44375" b="50000"/>
          <a:stretch/>
        </p:blipFill>
        <p:spPr>
          <a:xfrm>
            <a:off x="533400" y="2594672"/>
            <a:ext cx="4226854" cy="379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24D32C-6EDA-45A9-81CD-638366969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25065" r="8750" b="31603"/>
          <a:stretch/>
        </p:blipFill>
        <p:spPr>
          <a:xfrm>
            <a:off x="7315200" y="740569"/>
            <a:ext cx="4114800" cy="4223084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9BE67EF7-592A-4FC1-8D2E-E20FA874CE14}"/>
              </a:ext>
            </a:extLst>
          </p:cNvPr>
          <p:cNvSpPr/>
          <p:nvPr/>
        </p:nvSpPr>
        <p:spPr bwMode="auto">
          <a:xfrm>
            <a:off x="6399725" y="1967526"/>
            <a:ext cx="685800" cy="3648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73AEB761-332F-491F-8FA7-7E4E2ED9011F}"/>
              </a:ext>
            </a:extLst>
          </p:cNvPr>
          <p:cNvSpPr/>
          <p:nvPr/>
        </p:nvSpPr>
        <p:spPr bwMode="auto">
          <a:xfrm>
            <a:off x="5113802" y="5457991"/>
            <a:ext cx="6858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E11FB1-5196-44CE-968A-5202D0701C03}"/>
              </a:ext>
            </a:extLst>
          </p:cNvPr>
          <p:cNvSpPr txBox="1">
            <a:spLocks/>
          </p:cNvSpPr>
          <p:nvPr/>
        </p:nvSpPr>
        <p:spPr bwMode="auto">
          <a:xfrm>
            <a:off x="995501" y="795684"/>
            <a:ext cx="6319699" cy="125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Open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cips_smr.h5 </a:t>
            </a:r>
            <a:r>
              <a:rPr lang="en-US" sz="2400" dirty="0"/>
              <a:t>in </a:t>
            </a:r>
            <a:r>
              <a:rPr lang="en-US" sz="2400" dirty="0" err="1"/>
              <a:t>VERAView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946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38AE-5E40-4D0F-B69B-B3CB1F2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CILC Exercise with Single Assembly from SMR Cycle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4B0FB4-24AC-41C8-BD6D-9DDB1312D805}"/>
              </a:ext>
            </a:extLst>
          </p:cNvPr>
          <p:cNvSpPr txBox="1">
            <a:spLocks/>
          </p:cNvSpPr>
          <p:nvPr/>
        </p:nvSpPr>
        <p:spPr bwMode="auto">
          <a:xfrm>
            <a:off x="360501" y="1295400"/>
            <a:ext cx="11734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256032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2064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4128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6352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3328416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840480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4352544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/>
              <a:t>CAVEAT! </a:t>
            </a:r>
          </a:p>
          <a:p>
            <a:pPr marL="0" indent="0">
              <a:buNone/>
            </a:pPr>
            <a:r>
              <a:rPr lang="en-US" dirty="0"/>
              <a:t>	These models are optimized for speed and to show explicit CRUD effects. 	Many of the values for the inputs in these models are non-normal!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Make sure you are in your home directory</a:t>
            </a:r>
          </a:p>
          <a:p>
            <a:pPr marL="256032" lvl="1" indent="0">
              <a:buNone/>
            </a:pPr>
            <a:r>
              <a:rPr lang="en-US" dirty="0"/>
              <a:t>	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Copy session6 files to your home directory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cp –r /projects/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-users-grp/training/session6 . 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Move into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session6/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r>
              <a:rPr lang="en-US" dirty="0"/>
              <a:t> directory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 session6/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12C4-86DF-406C-B4E0-DCFDA27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3084"/>
            <a:ext cx="8502396" cy="855663"/>
          </a:xfrm>
        </p:spPr>
        <p:txBody>
          <a:bodyPr/>
          <a:lstStyle/>
          <a:p>
            <a:r>
              <a:rPr lang="en-US" dirty="0"/>
              <a:t>Extracting assembly for high-resolution CILC analysis with CTF Multistate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77C9F1-8802-4B1C-B89C-FA35CFB46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36705" r="13393" b="17407"/>
          <a:stretch/>
        </p:blipFill>
        <p:spPr>
          <a:xfrm>
            <a:off x="85200" y="1437518"/>
            <a:ext cx="5248800" cy="5092157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95546D7-CABB-43C7-8DCD-376A62D8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627499"/>
            <a:ext cx="5454396" cy="1027078"/>
          </a:xfrm>
        </p:spPr>
        <p:txBody>
          <a:bodyPr/>
          <a:lstStyle/>
          <a:p>
            <a:r>
              <a:rPr lang="en-US" dirty="0"/>
              <a:t>Select your assembly of interest to analyze in more detail</a:t>
            </a:r>
          </a:p>
          <a:p>
            <a:pPr lvl="1"/>
            <a:r>
              <a:rPr lang="en-US" dirty="0"/>
              <a:t>For advanced users: it is possible to select single pins or to only have high resolution on select pins in the assembly</a:t>
            </a:r>
          </a:p>
          <a:p>
            <a:pPr lvl="1"/>
            <a:endParaRPr lang="en-US" dirty="0"/>
          </a:p>
          <a:p>
            <a:r>
              <a:rPr lang="en-US" dirty="0"/>
              <a:t>End up with file named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nocrud_smr.MS.h5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225018-C1E9-4448-97DB-B654B70F255E}"/>
              </a:ext>
            </a:extLst>
          </p:cNvPr>
          <p:cNvGrpSpPr/>
          <p:nvPr/>
        </p:nvGrpSpPr>
        <p:grpSpPr>
          <a:xfrm>
            <a:off x="4038600" y="4648200"/>
            <a:ext cx="7866020" cy="1941840"/>
            <a:chOff x="1192112" y="5940682"/>
            <a:chExt cx="8561343" cy="19418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D64931-6A0E-4DE7-B949-DCBE55EB1C51}"/>
                </a:ext>
              </a:extLst>
            </p:cNvPr>
            <p:cNvSpPr txBox="1"/>
            <p:nvPr/>
          </p:nvSpPr>
          <p:spPr>
            <a:xfrm>
              <a:off x="1192112" y="5940682"/>
              <a:ext cx="8409088" cy="11387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  <a:p>
              <a:pPr algn="ctr"/>
              <a:r>
                <a:rPr lang="fi-FI" sz="20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python ~/session6/scripts/write_MSpowers.py </a:t>
              </a:r>
            </a:p>
            <a:p>
              <a:pPr algn="ctr"/>
              <a:r>
                <a:rPr lang="en-US" sz="2000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~/session5/</a:t>
              </a:r>
              <a:r>
                <a:rPr lang="en-US" sz="2000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nocrud_smr</a:t>
              </a:r>
              <a:r>
                <a:rPr lang="en-US" sz="2000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/nocrud_smr.h5 </a:t>
              </a:r>
              <a:r>
                <a:rPr lang="en-US" sz="2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6</a:t>
              </a:r>
            </a:p>
            <a:p>
              <a:endParaRPr lang="fi-FI" sz="140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4CFD0B-75A2-45E4-95E2-20CF66B3B6F6}"/>
                </a:ext>
              </a:extLst>
            </p:cNvPr>
            <p:cNvSpPr txBox="1"/>
            <p:nvPr/>
          </p:nvSpPr>
          <p:spPr>
            <a:xfrm>
              <a:off x="6705455" y="7311881"/>
              <a:ext cx="304800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Chosen assembly number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CA4B751-36B7-4142-B8F4-B6D1831DC08F}"/>
                </a:ext>
              </a:extLst>
            </p:cNvPr>
            <p:cNvCxnSpPr>
              <a:cxnSpLocks/>
              <a:stCxn id="3" idx="0"/>
            </p:cNvCxnSpPr>
            <p:nvPr/>
          </p:nvCxnSpPr>
          <p:spPr bwMode="auto">
            <a:xfrm flipV="1">
              <a:off x="8229455" y="6872973"/>
              <a:ext cx="134715" cy="4389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EF5BDC-4CA6-4D14-8ADE-8E5215CECB1B}"/>
                </a:ext>
              </a:extLst>
            </p:cNvPr>
            <p:cNvSpPr txBox="1"/>
            <p:nvPr/>
          </p:nvSpPr>
          <p:spPr>
            <a:xfrm>
              <a:off x="3129737" y="7174636"/>
              <a:ext cx="30480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Output.h5 from previous coupled simulation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462EFB-3A84-4077-810E-29574E875CC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19450" y="6759434"/>
              <a:ext cx="496194" cy="415202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EDDF19-A5E3-406C-8EA0-C4E51E4730AF}"/>
              </a:ext>
            </a:extLst>
          </p:cNvPr>
          <p:cNvSpPr txBox="1"/>
          <p:nvPr/>
        </p:nvSpPr>
        <p:spPr>
          <a:xfrm>
            <a:off x="9774724" y="3351057"/>
            <a:ext cx="199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**What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320430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38AE-5E40-4D0F-B69B-B3CB1F2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CILC Exercise with Single Assembly from SMR Cycle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4B0FB4-24AC-41C8-BD6D-9DDB1312D805}"/>
              </a:ext>
            </a:extLst>
          </p:cNvPr>
          <p:cNvSpPr txBox="1">
            <a:spLocks/>
          </p:cNvSpPr>
          <p:nvPr/>
        </p:nvSpPr>
        <p:spPr bwMode="auto">
          <a:xfrm>
            <a:off x="381000" y="914400"/>
            <a:ext cx="11734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256032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2064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4128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6352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3328416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840480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4352544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Link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nocrud_smr.MS.h5 </a:t>
            </a:r>
            <a:r>
              <a:rPr lang="en-US" dirty="0"/>
              <a:t>to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deck.h5 </a:t>
            </a:r>
            <a:endParaRPr lang="en-US" dirty="0"/>
          </a:p>
          <a:p>
            <a:pPr marL="256032" lvl="1" indent="0">
              <a:buNone/>
            </a:pPr>
            <a:r>
              <a:rPr lang="en-US" dirty="0"/>
              <a:t>	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ln –s nocrud_smr.MS.h5 deck.h5</a:t>
            </a:r>
          </a:p>
          <a:p>
            <a:pPr marL="256032" lvl="1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Copy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gridDataFile.h5 </a:t>
            </a:r>
            <a:r>
              <a:rPr lang="en-US" dirty="0"/>
              <a:t>into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directory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cp ../gridDataFile.h5 .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Need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cilc_single_assembly.inp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deck.h5, gridDataFile.h5</a:t>
            </a:r>
          </a:p>
        </p:txBody>
      </p:sp>
    </p:spTree>
    <p:extLst>
      <p:ext uri="{BB962C8B-B14F-4D97-AF65-F5344CB8AC3E}">
        <p14:creationId xmlns:p14="http://schemas.microsoft.com/office/powerpoint/2010/main" val="270659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38AE-5E40-4D0F-B69B-B3CB1F2B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616"/>
            <a:ext cx="11118148" cy="855663"/>
          </a:xfrm>
        </p:spPr>
        <p:txBody>
          <a:bodyPr/>
          <a:lstStyle/>
          <a:p>
            <a:r>
              <a:rPr lang="en-US" dirty="0"/>
              <a:t>CILC Exercise with Single Assembly from SMR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E7D2-EB00-400E-8B08-6D171B97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86" y="847340"/>
            <a:ext cx="10373375" cy="855663"/>
          </a:xfrm>
        </p:spPr>
        <p:txBody>
          <a:bodyPr/>
          <a:lstStyle/>
          <a:p>
            <a:pPr lvl="1"/>
            <a:r>
              <a:rPr lang="en-US" sz="2400" dirty="0"/>
              <a:t>Open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cips_smr.inp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add/change </a:t>
            </a:r>
            <a:r>
              <a:rPr lang="en-US" sz="2400" dirty="0"/>
              <a:t>the following inputs:</a:t>
            </a:r>
          </a:p>
          <a:p>
            <a:pPr lvl="1"/>
            <a:endParaRPr lang="en-US" sz="1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256032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Execute VERA with </a:t>
            </a:r>
            <a:r>
              <a:rPr lang="en-US" sz="2400" dirty="0" err="1"/>
              <a:t>MultiState</a:t>
            </a:r>
            <a:r>
              <a:rPr lang="en-US" sz="2400" dirty="0"/>
              <a:t> CTF</a:t>
            </a:r>
          </a:p>
          <a:p>
            <a:pPr marL="512064" lvl="2" indent="0">
              <a:buNone/>
            </a:pPr>
            <a:r>
              <a:rPr lang="en-US" dirty="0"/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verarun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cilc_single_assembly.inp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5B241-0B78-4EAF-A816-CA45DD2BE84C}"/>
              </a:ext>
            </a:extLst>
          </p:cNvPr>
          <p:cNvSpPr txBox="1"/>
          <p:nvPr/>
        </p:nvSpPr>
        <p:spPr>
          <a:xfrm>
            <a:off x="419100" y="1371600"/>
            <a:ext cx="115824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Courier New" pitchFamily="49" charset="0"/>
                <a:cs typeface="Courier New" pitchFamily="49" charset="0"/>
              </a:rPr>
              <a:t>[Assembly]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 grid MID zirc4 3.810 875  / loss= 0.9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gridmap=GRID1 </a:t>
            </a:r>
          </a:p>
          <a:p>
            <a:endParaRPr lang="fi-FI" dirty="0">
              <a:latin typeface="Courier New" pitchFamily="49" charset="0"/>
              <a:cs typeface="Courier New" pitchFamily="49" charset="0"/>
            </a:endParaRPr>
          </a:p>
          <a:p>
            <a:endParaRPr lang="fi-FI" dirty="0">
              <a:latin typeface="Courier New" pitchFamily="49" charset="0"/>
              <a:cs typeface="Courier New" pitchFamily="49" charset="0"/>
            </a:endParaRP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[COBRATF]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hi2lo_sub_theta   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4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hi2lo_sub_axial       1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model_corrosion   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clad_corrosion_model  3   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crud_details      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edit_native_hdf5  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endParaRPr lang="fi-FI" dirty="0">
              <a:latin typeface="Courier New" pitchFamily="49" charset="0"/>
              <a:cs typeface="Courier New" pitchFamily="49" charset="0"/>
            </a:endParaRP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[RUN]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exe_mode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th</a:t>
            </a:r>
          </a:p>
          <a:p>
            <a:r>
              <a:rPr lang="fi-FI" dirty="0">
                <a:latin typeface="Courier New" pitchFamily="49" charset="0"/>
                <a:cs typeface="Courier New" pitchFamily="49" charset="0"/>
              </a:rPr>
              <a:t>  nprocs       </a:t>
            </a:r>
            <a:r>
              <a:rPr lang="fi-FI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endParaRPr lang="fi-FI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C05854-6925-4512-879C-A2F0E99BDAF5}"/>
              </a:ext>
            </a:extLst>
          </p:cNvPr>
          <p:cNvGrpSpPr/>
          <p:nvPr/>
        </p:nvGrpSpPr>
        <p:grpSpPr>
          <a:xfrm>
            <a:off x="3962400" y="3308165"/>
            <a:ext cx="8229599" cy="1132900"/>
            <a:chOff x="6621161" y="3235393"/>
            <a:chExt cx="7480344" cy="11329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1D6A33-A81C-46A3-B898-772374D311E8}"/>
                </a:ext>
              </a:extLst>
            </p:cNvPr>
            <p:cNvSpPr/>
            <p:nvPr/>
          </p:nvSpPr>
          <p:spPr bwMode="auto">
            <a:xfrm>
              <a:off x="11192483" y="3235393"/>
              <a:ext cx="2909022" cy="11329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Clad corrosion model can be: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 – Zirc-4 (default)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 – M5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3 - ZIRLO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BE9821-5CAD-4320-9315-DD324619C39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621161" y="3689305"/>
              <a:ext cx="4502059" cy="95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1260E4-13AC-4257-B66C-91851725D61A}"/>
              </a:ext>
            </a:extLst>
          </p:cNvPr>
          <p:cNvGrpSpPr/>
          <p:nvPr/>
        </p:nvGrpSpPr>
        <p:grpSpPr>
          <a:xfrm>
            <a:off x="3962400" y="2364009"/>
            <a:ext cx="4009223" cy="731916"/>
            <a:chOff x="4192402" y="1258349"/>
            <a:chExt cx="3464157" cy="7319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62A194-D9E4-4605-B6F1-87ED05D5E97A}"/>
                </a:ext>
              </a:extLst>
            </p:cNvPr>
            <p:cNvGrpSpPr/>
            <p:nvPr/>
          </p:nvGrpSpPr>
          <p:grpSpPr>
            <a:xfrm>
              <a:off x="4192402" y="1258349"/>
              <a:ext cx="3464157" cy="700868"/>
              <a:chOff x="5730387" y="3123008"/>
              <a:chExt cx="6932762" cy="70086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82836F-45C3-473A-9F95-10F9E2AB32F3}"/>
                  </a:ext>
                </a:extLst>
              </p:cNvPr>
              <p:cNvSpPr/>
              <p:nvPr/>
            </p:nvSpPr>
            <p:spPr bwMode="auto">
              <a:xfrm>
                <a:off x="7862550" y="3123008"/>
                <a:ext cx="4800599" cy="70086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increase on T/H mesh for ROTHCON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62C24E8-4536-458E-A8C7-56F3DF36FC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30387" y="3525170"/>
                <a:ext cx="2132164" cy="12394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E4B7AA-AC71-4182-9A94-CC5012A859F1}"/>
                </a:ext>
              </a:extLst>
            </p:cNvPr>
            <p:cNvCxnSpPr/>
            <p:nvPr/>
          </p:nvCxnSpPr>
          <p:spPr bwMode="auto">
            <a:xfrm flipH="1">
              <a:off x="4192402" y="1680818"/>
              <a:ext cx="1065398" cy="3094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B532BD-96EF-4689-9A18-D95552DD7972}"/>
              </a:ext>
            </a:extLst>
          </p:cNvPr>
          <p:cNvGrpSpPr/>
          <p:nvPr/>
        </p:nvGrpSpPr>
        <p:grpSpPr>
          <a:xfrm>
            <a:off x="8001000" y="1482488"/>
            <a:ext cx="3029810" cy="1132900"/>
            <a:chOff x="4783813" y="1114368"/>
            <a:chExt cx="3029810" cy="11329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AF7DA5-363F-463E-8194-1163A96E66F2}"/>
                </a:ext>
              </a:extLst>
            </p:cNvPr>
            <p:cNvSpPr/>
            <p:nvPr/>
          </p:nvSpPr>
          <p:spPr bwMode="auto">
            <a:xfrm>
              <a:off x="5414863" y="1114368"/>
              <a:ext cx="2398760" cy="11329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Name has to match with name on </a:t>
              </a:r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gridDataFile.h5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54BB4E-A291-42A7-A287-CF92A4B2F66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83813" y="1558907"/>
              <a:ext cx="473987" cy="1219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2A41C0-BDB3-45AE-B1E5-9BA48BA349E6}"/>
              </a:ext>
            </a:extLst>
          </p:cNvPr>
          <p:cNvGrpSpPr/>
          <p:nvPr/>
        </p:nvGrpSpPr>
        <p:grpSpPr>
          <a:xfrm>
            <a:off x="3969178" y="4081549"/>
            <a:ext cx="3899307" cy="700868"/>
            <a:chOff x="4287374" y="1258349"/>
            <a:chExt cx="3369184" cy="70086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8B3A9B7-5A7D-47A8-9486-A01D890C851B}"/>
                </a:ext>
              </a:extLst>
            </p:cNvPr>
            <p:cNvGrpSpPr/>
            <p:nvPr/>
          </p:nvGrpSpPr>
          <p:grpSpPr>
            <a:xfrm>
              <a:off x="4287375" y="1258349"/>
              <a:ext cx="3369183" cy="700868"/>
              <a:chOff x="5920456" y="3123008"/>
              <a:chExt cx="6742693" cy="70086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4AB8E5-84DF-4820-A4AD-99996F7212A0}"/>
                  </a:ext>
                </a:extLst>
              </p:cNvPr>
              <p:cNvSpPr/>
              <p:nvPr/>
            </p:nvSpPr>
            <p:spPr bwMode="auto">
              <a:xfrm>
                <a:off x="7862550" y="3123008"/>
                <a:ext cx="4800599" cy="70086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Enables high resolution CRUD output edits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C1FF267-31A0-41BE-A136-D5F080B961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20456" y="3123008"/>
                <a:ext cx="1942098" cy="40216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98B464-2132-45EC-9C68-A6441FB25C4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87374" y="1491652"/>
              <a:ext cx="970428" cy="1891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8909BD-D6BA-4589-AAB6-BF6D47E4C2CC}"/>
              </a:ext>
            </a:extLst>
          </p:cNvPr>
          <p:cNvGrpSpPr/>
          <p:nvPr/>
        </p:nvGrpSpPr>
        <p:grpSpPr>
          <a:xfrm>
            <a:off x="3969178" y="3256706"/>
            <a:ext cx="4662874" cy="437474"/>
            <a:chOff x="4233244" y="1397769"/>
            <a:chExt cx="3303584" cy="43747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1B6F1A7-D062-4AB1-94A3-6AD0E1257C97}"/>
                </a:ext>
              </a:extLst>
            </p:cNvPr>
            <p:cNvSpPr/>
            <p:nvPr/>
          </p:nvSpPr>
          <p:spPr bwMode="auto">
            <a:xfrm>
              <a:off x="5138069" y="1397769"/>
              <a:ext cx="2398759" cy="4374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Turns on corrosion modeling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6CA3697-5478-484D-9276-FB149334A5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33244" y="1570063"/>
              <a:ext cx="795713" cy="181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FBCC091-AE47-4DEC-BE6E-7A1E1549EF1A}"/>
              </a:ext>
            </a:extLst>
          </p:cNvPr>
          <p:cNvGrpSpPr/>
          <p:nvPr/>
        </p:nvGrpSpPr>
        <p:grpSpPr>
          <a:xfrm>
            <a:off x="2863995" y="4900001"/>
            <a:ext cx="3385750" cy="437474"/>
            <a:chOff x="4233244" y="1397769"/>
            <a:chExt cx="3303584" cy="43747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A7344ED-1339-4C8E-8753-3EFF681256F3}"/>
                </a:ext>
              </a:extLst>
            </p:cNvPr>
            <p:cNvSpPr/>
            <p:nvPr/>
          </p:nvSpPr>
          <p:spPr bwMode="auto">
            <a:xfrm>
              <a:off x="5138069" y="1397769"/>
              <a:ext cx="2398759" cy="4374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Runs Multistate CTF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05C5B03-BA9A-4084-89FB-384B2A89646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33244" y="1570063"/>
              <a:ext cx="795713" cy="181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1A1949-3F37-44AB-8E03-DCE160F3B8B7}"/>
              </a:ext>
            </a:extLst>
          </p:cNvPr>
          <p:cNvGrpSpPr/>
          <p:nvPr/>
        </p:nvGrpSpPr>
        <p:grpSpPr>
          <a:xfrm>
            <a:off x="2863995" y="5101780"/>
            <a:ext cx="6649399" cy="727564"/>
            <a:chOff x="2267332" y="1508042"/>
            <a:chExt cx="4711011" cy="72756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89F83A-7069-4E0D-9DF4-019E92EAA187}"/>
                </a:ext>
              </a:extLst>
            </p:cNvPr>
            <p:cNvSpPr/>
            <p:nvPr/>
          </p:nvSpPr>
          <p:spPr bwMode="auto">
            <a:xfrm>
              <a:off x="5011449" y="1508042"/>
              <a:ext cx="1966894" cy="7275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**Runs in serial for high resolution crud data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9F0D040-EEAE-440E-AD66-02852056EAE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267332" y="1849394"/>
              <a:ext cx="2744118" cy="760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440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D4382-34B2-439A-A216-1BD52523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VeraView</a:t>
            </a:r>
            <a:r>
              <a:rPr lang="en-US" sz="2800" dirty="0"/>
              <a:t> CRUD Analysis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A2C0FC-E7E0-4883-A7C5-D1E5D055391D}"/>
              </a:ext>
            </a:extLst>
          </p:cNvPr>
          <p:cNvGrpSpPr/>
          <p:nvPr/>
        </p:nvGrpSpPr>
        <p:grpSpPr>
          <a:xfrm>
            <a:off x="6629400" y="274638"/>
            <a:ext cx="5345929" cy="3674960"/>
            <a:chOff x="0" y="384539"/>
            <a:chExt cx="5608320" cy="38896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380294-7245-4C95-B28B-460BF5415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3" t="9765" r="75335" b="22254"/>
            <a:stretch/>
          </p:blipFill>
          <p:spPr bwMode="auto">
            <a:xfrm>
              <a:off x="0" y="384539"/>
              <a:ext cx="5608320" cy="38896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81655A-7843-482E-931C-DFD7A0FB7596}"/>
                </a:ext>
              </a:extLst>
            </p:cNvPr>
            <p:cNvGrpSpPr/>
            <p:nvPr/>
          </p:nvGrpSpPr>
          <p:grpSpPr>
            <a:xfrm>
              <a:off x="93306" y="1630991"/>
              <a:ext cx="4873457" cy="2194430"/>
              <a:chOff x="0" y="0"/>
              <a:chExt cx="4873457" cy="2194430"/>
            </a:xfrm>
          </p:grpSpPr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5B05D44F-6F07-468B-8CF6-6478E6D12895}"/>
                  </a:ext>
                </a:extLst>
              </p:cNvPr>
              <p:cNvSpPr txBox="1"/>
              <p:nvPr/>
            </p:nvSpPr>
            <p:spPr>
              <a:xfrm>
                <a:off x="1903445" y="571033"/>
                <a:ext cx="1154002" cy="45964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110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Fuel Pellet </a:t>
                </a:r>
                <a:endParaRPr 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</a:pPr>
                <a:r>
                  <a:rPr lang="en-US" sz="110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(not to scale)</a:t>
                </a:r>
                <a:endParaRPr 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E313B75-3952-43BC-88A8-4FD784233EC7}"/>
                  </a:ext>
                </a:extLst>
              </p:cNvPr>
              <p:cNvGrpSpPr/>
              <p:nvPr/>
            </p:nvGrpSpPr>
            <p:grpSpPr>
              <a:xfrm>
                <a:off x="0" y="0"/>
                <a:ext cx="4873457" cy="2194430"/>
                <a:chOff x="0" y="0"/>
                <a:chExt cx="4873457" cy="2194430"/>
              </a:xfrm>
            </p:grpSpPr>
            <p:sp>
              <p:nvSpPr>
                <p:cNvPr id="10" name="Text Box 2">
                  <a:extLst>
                    <a:ext uri="{FF2B5EF4-FFF2-40B4-BE49-F238E27FC236}">
                      <a16:creationId xmlns:a16="http://schemas.microsoft.com/office/drawing/2014/main" id="{D5BF7A09-E347-49BD-B55B-DE01E07EFD5B}"/>
                    </a:ext>
                  </a:extLst>
                </p:cNvPr>
                <p:cNvSpPr txBox="1"/>
                <p:nvPr/>
              </p:nvSpPr>
              <p:spPr>
                <a:xfrm>
                  <a:off x="3685226" y="624334"/>
                  <a:ext cx="1188231" cy="24449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Crud Thickness</a:t>
                  </a:r>
                  <a:endParaRPr lang="en-US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 Box 3">
                  <a:extLst>
                    <a:ext uri="{FF2B5EF4-FFF2-40B4-BE49-F238E27FC236}">
                      <a16:creationId xmlns:a16="http://schemas.microsoft.com/office/drawing/2014/main" id="{A4D4CD1C-6874-46CE-85DA-D4C92BC1733A}"/>
                    </a:ext>
                  </a:extLst>
                </p:cNvPr>
                <p:cNvSpPr txBox="1"/>
                <p:nvPr/>
              </p:nvSpPr>
              <p:spPr>
                <a:xfrm>
                  <a:off x="2745963" y="1925489"/>
                  <a:ext cx="1682105" cy="268941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Corrosion Thickness</a:t>
                  </a:r>
                  <a:endParaRPr lang="en-US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 Box 5">
                  <a:extLst>
                    <a:ext uri="{FF2B5EF4-FFF2-40B4-BE49-F238E27FC236}">
                      <a16:creationId xmlns:a16="http://schemas.microsoft.com/office/drawing/2014/main" id="{D3A2EB7B-0D01-437F-A90C-A501A90A6F3D}"/>
                    </a:ext>
                  </a:extLst>
                </p:cNvPr>
                <p:cNvSpPr txBox="1"/>
                <p:nvPr/>
              </p:nvSpPr>
              <p:spPr>
                <a:xfrm>
                  <a:off x="0" y="983464"/>
                  <a:ext cx="1339215" cy="26796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</a:pPr>
                  <a:r>
                    <a:rPr lang="en-US" sz="110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Cladding Thickness</a:t>
                  </a:r>
                  <a:endParaRPr lang="en-US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</a:pPr>
                  <a:r>
                    <a:rPr lang="en-US" sz="110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3" name="Text Box 6">
                  <a:extLst>
                    <a:ext uri="{FF2B5EF4-FFF2-40B4-BE49-F238E27FC236}">
                      <a16:creationId xmlns:a16="http://schemas.microsoft.com/office/drawing/2014/main" id="{3644ACB9-B05A-468A-916E-C52DAE3FB63C}"/>
                    </a:ext>
                  </a:extLst>
                </p:cNvPr>
                <p:cNvSpPr txBox="1"/>
                <p:nvPr/>
              </p:nvSpPr>
              <p:spPr>
                <a:xfrm>
                  <a:off x="185090" y="0"/>
                  <a:ext cx="1129553" cy="45964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</a:pPr>
                  <a:r>
                    <a:rPr lang="en-US" sz="110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Pellet-Clad Gap</a:t>
                  </a:r>
                  <a:endParaRPr lang="en-US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07000"/>
                    </a:lnSpc>
                  </a:pPr>
                  <a:r>
                    <a:rPr lang="en-US" sz="110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(not to scale)</a:t>
                  </a:r>
                  <a:endParaRPr lang="en-US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C45CABF2-29F3-4DAA-91C0-04BF744AB350}"/>
                    </a:ext>
                  </a:extLst>
                </p:cNvPr>
                <p:cNvCxnSpPr/>
                <p:nvPr/>
              </p:nvCxnSpPr>
              <p:spPr>
                <a:xfrm>
                  <a:off x="1157504" y="229291"/>
                  <a:ext cx="738366" cy="29339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CB15097C-1924-4129-A309-693F9ADC1820}"/>
                    </a:ext>
                  </a:extLst>
                </p:cNvPr>
                <p:cNvCxnSpPr/>
                <p:nvPr/>
              </p:nvCxnSpPr>
              <p:spPr>
                <a:xfrm flipV="1">
                  <a:off x="1237617" y="781798"/>
                  <a:ext cx="359247" cy="33150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1DAFFB2-0873-4C49-B4B9-024FF5159EB2}"/>
                    </a:ext>
                  </a:extLst>
                </p:cNvPr>
                <p:cNvGrpSpPr/>
                <p:nvPr/>
              </p:nvGrpSpPr>
              <p:grpSpPr>
                <a:xfrm>
                  <a:off x="1425470" y="698922"/>
                  <a:ext cx="366738" cy="101195"/>
                  <a:chOff x="0" y="0"/>
                  <a:chExt cx="366738" cy="101195"/>
                </a:xfrm>
              </p:grpSpPr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156389F5-091C-4E91-AB11-07680C940263}"/>
                      </a:ext>
                    </a:extLst>
                  </p:cNvPr>
                  <p:cNvCxnSpPr/>
                  <p:nvPr/>
                </p:nvCxnSpPr>
                <p:spPr>
                  <a:xfrm>
                    <a:off x="0" y="46963"/>
                    <a:ext cx="366738" cy="977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64CF9DF5-2D7D-4914-84AE-E6E8F6C844B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0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BF49F740-011D-4D74-A53E-9BD32E0D02B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64655" y="8288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77E32D56-FFC7-4E60-B2B0-AE55DB7F843B}"/>
                    </a:ext>
                  </a:extLst>
                </p:cNvPr>
                <p:cNvGrpSpPr/>
                <p:nvPr/>
              </p:nvGrpSpPr>
              <p:grpSpPr>
                <a:xfrm rot="877550">
                  <a:off x="3475273" y="1088441"/>
                  <a:ext cx="157157" cy="96042"/>
                  <a:chOff x="0" y="0"/>
                  <a:chExt cx="366738" cy="101195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958F1EF4-5492-4B5A-B0AC-6759B8D2363D}"/>
                      </a:ext>
                    </a:extLst>
                  </p:cNvPr>
                  <p:cNvCxnSpPr/>
                  <p:nvPr/>
                </p:nvCxnSpPr>
                <p:spPr>
                  <a:xfrm>
                    <a:off x="0" y="46963"/>
                    <a:ext cx="366738" cy="977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3BB565BF-D8A0-4D39-9F11-58FD0FD091D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0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803E2A8D-F72E-400D-9E88-C83C41845F3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64655" y="8288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4055C83B-8B8A-4BBD-902E-8A244D51EEBA}"/>
                    </a:ext>
                  </a:extLst>
                </p:cNvPr>
                <p:cNvCxnSpPr/>
                <p:nvPr/>
              </p:nvCxnSpPr>
              <p:spPr>
                <a:xfrm flipH="1">
                  <a:off x="3574724" y="781798"/>
                  <a:ext cx="232053" cy="314396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D405196B-6614-4F03-90B4-BAFA3B012F14}"/>
                    </a:ext>
                  </a:extLst>
                </p:cNvPr>
                <p:cNvGrpSpPr/>
                <p:nvPr/>
              </p:nvGrpSpPr>
              <p:grpSpPr>
                <a:xfrm rot="5400000">
                  <a:off x="2421367" y="1783220"/>
                  <a:ext cx="82257" cy="69592"/>
                  <a:chOff x="0" y="0"/>
                  <a:chExt cx="366738" cy="101195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8252C43-4134-4D97-997E-B244ED38D49E}"/>
                      </a:ext>
                    </a:extLst>
                  </p:cNvPr>
                  <p:cNvCxnSpPr/>
                  <p:nvPr/>
                </p:nvCxnSpPr>
                <p:spPr>
                  <a:xfrm>
                    <a:off x="0" y="46963"/>
                    <a:ext cx="366738" cy="977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A31A05D-418F-485D-B010-F5B98BF4736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0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6B614A42-E842-42DE-8379-4114704DB2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64655" y="8288"/>
                    <a:ext cx="0" cy="929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35811FD4-3F56-41CB-AD68-A899A3BB1335}"/>
                    </a:ext>
                  </a:extLst>
                </p:cNvPr>
                <p:cNvCxnSpPr/>
                <p:nvPr/>
              </p:nvCxnSpPr>
              <p:spPr>
                <a:xfrm flipH="1" flipV="1">
                  <a:off x="2502859" y="1820513"/>
                  <a:ext cx="494217" cy="24586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1D02146-E041-4AE2-9686-7B6FF6453B44}"/>
              </a:ext>
            </a:extLst>
          </p:cNvPr>
          <p:cNvSpPr txBox="1">
            <a:spLocks/>
          </p:cNvSpPr>
          <p:nvPr/>
        </p:nvSpPr>
        <p:spPr bwMode="auto">
          <a:xfrm>
            <a:off x="413463" y="817458"/>
            <a:ext cx="6031720" cy="264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dirty="0" err="1"/>
              <a:t>Subpin</a:t>
            </a:r>
            <a:r>
              <a:rPr lang="en-US" sz="2400" dirty="0"/>
              <a:t> Length Plot is a CRUD/corrosion widget that is a geometric representation of fuel rod</a:t>
            </a:r>
          </a:p>
          <a:p>
            <a:r>
              <a:rPr lang="en-US" sz="2400" dirty="0"/>
              <a:t>Depicts both crud and corrosion thickness on ROTHCON mesh</a:t>
            </a:r>
          </a:p>
          <a:p>
            <a:r>
              <a:rPr lang="en-US" sz="2400" dirty="0"/>
              <a:t>Can hover over each azimuth of CRUD/corrosion to see value</a:t>
            </a:r>
          </a:p>
          <a:p>
            <a:endParaRPr lang="en-US" sz="24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55282CB-9C8A-450F-A45B-69B7AC6F6A44}"/>
              </a:ext>
            </a:extLst>
          </p:cNvPr>
          <p:cNvSpPr txBox="1">
            <a:spLocks/>
          </p:cNvSpPr>
          <p:nvPr/>
        </p:nvSpPr>
        <p:spPr bwMode="auto">
          <a:xfrm>
            <a:off x="5530139" y="4900661"/>
            <a:ext cx="5020510" cy="164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endParaRPr lang="en-US" sz="2400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2B6EF8B-4927-4F18-9D8F-AFC93FF67357}"/>
              </a:ext>
            </a:extLst>
          </p:cNvPr>
          <p:cNvSpPr/>
          <p:nvPr/>
        </p:nvSpPr>
        <p:spPr bwMode="auto">
          <a:xfrm>
            <a:off x="5442517" y="2646038"/>
            <a:ext cx="832803" cy="33568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4F64292-A120-456C-ADB7-DC2D0A713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6" t="10000" r="5643" b="20727"/>
          <a:stretch/>
        </p:blipFill>
        <p:spPr>
          <a:xfrm>
            <a:off x="436500" y="3312356"/>
            <a:ext cx="5345929" cy="3460824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420421C-3A21-4436-AC83-47F3F40C924C}"/>
              </a:ext>
            </a:extLst>
          </p:cNvPr>
          <p:cNvSpPr txBox="1">
            <a:spLocks/>
          </p:cNvSpPr>
          <p:nvPr/>
        </p:nvSpPr>
        <p:spPr bwMode="auto">
          <a:xfrm>
            <a:off x="6473536" y="4107466"/>
            <a:ext cx="5418918" cy="24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dirty="0"/>
              <a:t>Pin Surface Map Plot shows fuel rod clad as if it was cut axially and unrolled to show the outer surface</a:t>
            </a:r>
          </a:p>
          <a:p>
            <a:r>
              <a:rPr lang="en-US" sz="2400" dirty="0"/>
              <a:t>Currently shows only CRUD</a:t>
            </a:r>
          </a:p>
          <a:p>
            <a:endParaRPr lang="en-US" sz="2400" dirty="0"/>
          </a:p>
          <a:p>
            <a:r>
              <a:rPr lang="en-US" sz="1800" dirty="0"/>
              <a:t>*y-axis units should be [cm]</a:t>
            </a:r>
            <a:endParaRPr lang="en-US" sz="1600" dirty="0"/>
          </a:p>
          <a:p>
            <a:endParaRPr lang="en-US" sz="2400" dirty="0"/>
          </a:p>
        </p:txBody>
      </p:sp>
      <p:sp>
        <p:nvSpPr>
          <p:cNvPr id="33" name="Arrow: Left 32">
            <a:extLst>
              <a:ext uri="{FF2B5EF4-FFF2-40B4-BE49-F238E27FC236}">
                <a16:creationId xmlns:a16="http://schemas.microsoft.com/office/drawing/2014/main" id="{40A019F3-F62E-4F2C-9E00-0FCEB8581555}"/>
              </a:ext>
            </a:extLst>
          </p:cNvPr>
          <p:cNvSpPr/>
          <p:nvPr/>
        </p:nvSpPr>
        <p:spPr bwMode="auto">
          <a:xfrm>
            <a:off x="5824914" y="4107466"/>
            <a:ext cx="577783" cy="40583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7AB012-999D-485A-B595-D61E596CAAA9}"/>
              </a:ext>
            </a:extLst>
          </p:cNvPr>
          <p:cNvSpPr txBox="1"/>
          <p:nvPr/>
        </p:nvSpPr>
        <p:spPr>
          <a:xfrm>
            <a:off x="9575196" y="556582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**What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379023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4E17-12E6-48D3-8BF1-2909FDDF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 Multistate CTF Outputs Files to </a:t>
            </a:r>
            <a:r>
              <a:rPr lang="en-US" dirty="0" err="1"/>
              <a:t>VERAView</a:t>
            </a:r>
            <a:r>
              <a:rPr lang="en-US" dirty="0"/>
              <a:t> Compatible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0EBD-66C4-4D72-8DFA-396C4837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deck.ctf.h5 </a:t>
            </a:r>
            <a:r>
              <a:rPr lang="en-US" dirty="0"/>
              <a:t>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deck.ctf.native.h5 </a:t>
            </a:r>
            <a:r>
              <a:rPr lang="en-US" dirty="0"/>
              <a:t>from Multistate CTF</a:t>
            </a:r>
          </a:p>
          <a:p>
            <a:r>
              <a:rPr lang="en-US" dirty="0"/>
              <a:t>Use post processing converter</a:t>
            </a:r>
          </a:p>
          <a:p>
            <a:pPr marL="256032" lvl="1" indent="0">
              <a:buNone/>
            </a:pPr>
            <a:r>
              <a:rPr lang="en-US" dirty="0"/>
              <a:t>	python ~/session6/scripts/ctfnative2veraview.py </a:t>
            </a:r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endParaRPr lang="en-US" dirty="0"/>
          </a:p>
          <a:p>
            <a:pPr marL="256032" lvl="1" indent="0">
              <a:buNone/>
            </a:pPr>
            <a:endParaRPr lang="en-US" dirty="0"/>
          </a:p>
          <a:p>
            <a:r>
              <a:rPr lang="en-US" dirty="0"/>
              <a:t>Generates </a:t>
            </a:r>
            <a:r>
              <a:rPr lang="en-US" dirty="0" err="1"/>
              <a:t>VERAView</a:t>
            </a:r>
            <a:r>
              <a:rPr lang="en-US" dirty="0"/>
              <a:t> compatible file called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deck.VERAView.h5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B87F93-8664-4191-B3E8-A225E1876354}"/>
              </a:ext>
            </a:extLst>
          </p:cNvPr>
          <p:cNvGrpSpPr/>
          <p:nvPr/>
        </p:nvGrpSpPr>
        <p:grpSpPr>
          <a:xfrm>
            <a:off x="1963969" y="2895600"/>
            <a:ext cx="7726131" cy="1636122"/>
            <a:chOff x="1192112" y="5940682"/>
            <a:chExt cx="8409088" cy="1636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2B1DB0-C984-4397-A04E-95E7B015124D}"/>
                </a:ext>
              </a:extLst>
            </p:cNvPr>
            <p:cNvSpPr txBox="1"/>
            <p:nvPr/>
          </p:nvSpPr>
          <p:spPr>
            <a:xfrm>
              <a:off x="1192112" y="5940682"/>
              <a:ext cx="8409088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fi-FI" sz="1400" dirty="0">
                <a:latin typeface="Courier New" panose="02070309020205020404" pitchFamily="49" charset="0"/>
                <a:cs typeface="Courier New" pitchFamily="49" charset="0"/>
              </a:endParaRPr>
            </a:p>
            <a:p>
              <a:pPr algn="ctr"/>
              <a:r>
                <a:rPr lang="fi-FI" sz="2000" dirty="0">
                  <a:latin typeface="Courier New" panose="02070309020205020404" pitchFamily="49" charset="0"/>
                  <a:cs typeface="Courier New" pitchFamily="49" charset="0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python ~/session6/scripts/ctfnative2veraview.py </a:t>
              </a:r>
              <a:r>
                <a:rPr lang="en-US" sz="2000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deck.ctf.h5  deck.native.ctf.h5</a:t>
              </a:r>
              <a:endParaRPr lang="fi-FI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itchFamily="49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8A3C2-60E4-42E0-BB0C-C94F4F6D1F9E}"/>
                </a:ext>
              </a:extLst>
            </p:cNvPr>
            <p:cNvSpPr txBox="1"/>
            <p:nvPr/>
          </p:nvSpPr>
          <p:spPr>
            <a:xfrm>
              <a:off x="4025230" y="7176694"/>
              <a:ext cx="304800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Outputs from Multistate CTF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F30E4-B995-4E78-A38F-914F23FF42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19450" y="6759434"/>
              <a:ext cx="496194" cy="415202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323C01-4A71-4F63-A876-F5030605ECA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362425" y="6811723"/>
              <a:ext cx="414679" cy="36755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7461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BF29-7A25-4869-AF0E-BC96699C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– Session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25AA-05D1-42C2-8739-E0D826A30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VERA CILC Analysis Overview</a:t>
            </a:r>
          </a:p>
          <a:p>
            <a:r>
              <a:rPr lang="en-US" dirty="0"/>
              <a:t> Source term initialization</a:t>
            </a:r>
          </a:p>
          <a:p>
            <a:r>
              <a:rPr lang="en-US" dirty="0"/>
              <a:t> Additional input for CILC analysis</a:t>
            </a:r>
          </a:p>
          <a:p>
            <a:r>
              <a:rPr lang="en-US" dirty="0"/>
              <a:t> Multistate CTF</a:t>
            </a:r>
          </a:p>
          <a:p>
            <a:r>
              <a:rPr lang="en-US" dirty="0"/>
              <a:t> Whole-core CILC screening exercise </a:t>
            </a:r>
          </a:p>
          <a:p>
            <a:r>
              <a:rPr lang="en-US" dirty="0"/>
              <a:t> Single assembly high-resolution CILC exercise</a:t>
            </a:r>
          </a:p>
          <a:p>
            <a:r>
              <a:rPr lang="en-US" dirty="0"/>
              <a:t> </a:t>
            </a:r>
            <a:r>
              <a:rPr lang="en-US" dirty="0" err="1"/>
              <a:t>VERAView</a:t>
            </a:r>
            <a:r>
              <a:rPr lang="en-US" dirty="0"/>
              <a:t> CILC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52493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D348-D179-417B-AECF-1E04D900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VERAView</a:t>
            </a:r>
            <a:r>
              <a:rPr lang="en-US" dirty="0"/>
              <a:t>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2698B-7E82-4149-9D28-1B11B797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92" y="1130301"/>
            <a:ext cx="11027165" cy="3962400"/>
          </a:xfrm>
        </p:spPr>
        <p:txBody>
          <a:bodyPr/>
          <a:lstStyle/>
          <a:p>
            <a:r>
              <a:rPr lang="en-US" dirty="0"/>
              <a:t>Visualize CRUD with </a:t>
            </a:r>
            <a:r>
              <a:rPr lang="en-US" dirty="0" err="1"/>
              <a:t>VERAView</a:t>
            </a:r>
            <a:r>
              <a:rPr lang="en-US" dirty="0"/>
              <a:t> from:</a:t>
            </a:r>
          </a:p>
          <a:p>
            <a:endParaRPr lang="en-US" dirty="0"/>
          </a:p>
          <a:p>
            <a:pPr marL="256032" lvl="1" indent="0">
              <a:buNone/>
            </a:pPr>
            <a:r>
              <a:rPr lang="en-US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~/session5/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cips_smr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/results/cips_smr.h5</a:t>
            </a:r>
          </a:p>
          <a:p>
            <a:pPr marL="256032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~/session5/shuffle/results/shuffle.h5</a:t>
            </a:r>
          </a:p>
          <a:p>
            <a:pPr marL="256032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~/session6/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/results/deck.VERAView.h5</a:t>
            </a:r>
          </a:p>
          <a:p>
            <a:pPr marL="256032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~/session6/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/results/4x1.VERAView.h5</a:t>
            </a:r>
          </a:p>
          <a:p>
            <a:pPr marL="256032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~/session6/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cilc_single_assembly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/results/8x1.VERAView.h5</a:t>
            </a:r>
          </a:p>
          <a:p>
            <a:pPr marL="25603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8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B482-62AE-4D43-9317-67791588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390" y="2743201"/>
            <a:ext cx="8338611" cy="8556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0625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FCEA-39EF-4B2B-8463-9760F85B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E6BAE-CEBF-4B42-9B59-6F87194E3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A4350-FAD6-4EAD-9260-A1EAAE141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5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0FCCA-A275-0B4F-8AB1-74A551B5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169" y="295460"/>
            <a:ext cx="8338611" cy="641747"/>
          </a:xfrm>
        </p:spPr>
        <p:txBody>
          <a:bodyPr/>
          <a:lstStyle/>
          <a:p>
            <a:r>
              <a:rPr lang="en-US" dirty="0"/>
              <a:t>Seabrook Cycle 5 Quarter Core Results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E9FDA0-382C-4C8A-BB00-841C5B44A51D}"/>
              </a:ext>
            </a:extLst>
          </p:cNvPr>
          <p:cNvGrpSpPr/>
          <p:nvPr/>
        </p:nvGrpSpPr>
        <p:grpSpPr>
          <a:xfrm>
            <a:off x="1524001" y="1645964"/>
            <a:ext cx="3860509" cy="2411687"/>
            <a:chOff x="148152" y="3084374"/>
            <a:chExt cx="5699082" cy="35073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ED06CE-6B4F-4E85-8D3B-41CB73748B55}"/>
                </a:ext>
              </a:extLst>
            </p:cNvPr>
            <p:cNvGrpSpPr/>
            <p:nvPr/>
          </p:nvGrpSpPr>
          <p:grpSpPr>
            <a:xfrm>
              <a:off x="213624" y="3084374"/>
              <a:ext cx="5633610" cy="3507308"/>
              <a:chOff x="213624" y="3084374"/>
              <a:chExt cx="5633610" cy="350730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3E28CED-874F-46FF-A265-351C8BF95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6" r="34223" b="8810"/>
              <a:stretch/>
            </p:blipFill>
            <p:spPr>
              <a:xfrm>
                <a:off x="4116056" y="3084374"/>
                <a:ext cx="1731178" cy="350730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80D20D-AE8F-4B41-AC2C-43A22E1A0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624" y="3188085"/>
                <a:ext cx="3654038" cy="3291840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CAD770-39D0-4451-A3D2-8F38793722C1}"/>
                </a:ext>
              </a:extLst>
            </p:cNvPr>
            <p:cNvCxnSpPr/>
            <p:nvPr/>
          </p:nvCxnSpPr>
          <p:spPr bwMode="auto">
            <a:xfrm>
              <a:off x="148152" y="4702147"/>
              <a:ext cx="3505200" cy="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A90A84-A98A-473C-8EE1-D0716F48B2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67663" y="3882887"/>
              <a:ext cx="1731178" cy="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F213024A-601B-401E-BD2F-2CFA72658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36446" b="10002"/>
          <a:stretch/>
        </p:blipFill>
        <p:spPr>
          <a:xfrm>
            <a:off x="9347870" y="3432571"/>
            <a:ext cx="1221717" cy="2468879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F290AF-E813-469C-9FC5-AE01009A6BF8}"/>
              </a:ext>
            </a:extLst>
          </p:cNvPr>
          <p:cNvGrpSpPr/>
          <p:nvPr/>
        </p:nvGrpSpPr>
        <p:grpSpPr>
          <a:xfrm>
            <a:off x="6441963" y="3471942"/>
            <a:ext cx="4104709" cy="2468880"/>
            <a:chOff x="6220178" y="3429000"/>
            <a:chExt cx="5472945" cy="3291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ECDB7B-BC78-4577-A14A-49A86B2E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906" y="3429000"/>
              <a:ext cx="3654038" cy="329184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20D190-448C-4225-A920-820AA2720048}"/>
                </a:ext>
              </a:extLst>
            </p:cNvPr>
            <p:cNvCxnSpPr/>
            <p:nvPr/>
          </p:nvCxnSpPr>
          <p:spPr bwMode="auto">
            <a:xfrm>
              <a:off x="6220178" y="4942611"/>
              <a:ext cx="3505200" cy="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0223CE-2657-4692-94AC-47EA20588F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61945" y="4144168"/>
              <a:ext cx="1731178" cy="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4C0300A-EE52-40E4-8A02-1A40711AD89A}"/>
              </a:ext>
            </a:extLst>
          </p:cNvPr>
          <p:cNvSpPr txBox="1"/>
          <p:nvPr/>
        </p:nvSpPr>
        <p:spPr>
          <a:xfrm>
            <a:off x="2602219" y="1396579"/>
            <a:ext cx="2390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Maximum Crud Thickness [u]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A56E42-1704-4BF4-B324-815C3A70CE8F}"/>
              </a:ext>
            </a:extLst>
          </p:cNvPr>
          <p:cNvSpPr txBox="1"/>
          <p:nvPr/>
        </p:nvSpPr>
        <p:spPr>
          <a:xfrm>
            <a:off x="7086821" y="3194943"/>
            <a:ext cx="28079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Maximum Corrosion Thickness [u]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06D9D4-C20E-4ABE-B33B-F6F2ACC11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31" y="4008320"/>
            <a:ext cx="2622129" cy="1926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6DAFAC-5B25-406E-B19D-988928D29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04" y="1112405"/>
            <a:ext cx="2903253" cy="2132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5D5F4-DA53-410C-9E54-D93CB2582CBE}"/>
              </a:ext>
            </a:extLst>
          </p:cNvPr>
          <p:cNvSpPr txBox="1"/>
          <p:nvPr/>
        </p:nvSpPr>
        <p:spPr>
          <a:xfrm>
            <a:off x="5571477" y="1662981"/>
            <a:ext cx="1987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Oxide growth transitions once greater than ~2 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Initial cladding oxide will effect final thickness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D1C30-27CB-4DE4-BB02-C53BF8FA027B}"/>
              </a:ext>
            </a:extLst>
          </p:cNvPr>
          <p:cNvSpPr txBox="1"/>
          <p:nvPr/>
        </p:nvSpPr>
        <p:spPr>
          <a:xfrm>
            <a:off x="4317485" y="4128984"/>
            <a:ext cx="198790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Crud distributions much more reasonable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Oxide thickness on the order of crud thickness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Grid effect shown in Hi2Lo maps</a:t>
            </a:r>
          </a:p>
        </p:txBody>
      </p:sp>
    </p:spTree>
    <p:extLst>
      <p:ext uri="{BB962C8B-B14F-4D97-AF65-F5344CB8AC3E}">
        <p14:creationId xmlns:p14="http://schemas.microsoft.com/office/powerpoint/2010/main" val="374199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0125-44DA-4271-9AC9-7B4070B8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CILC Analysis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F7C380-575C-4EA1-862E-232E53D345E2}"/>
              </a:ext>
            </a:extLst>
          </p:cNvPr>
          <p:cNvGrpSpPr/>
          <p:nvPr/>
        </p:nvGrpSpPr>
        <p:grpSpPr>
          <a:xfrm>
            <a:off x="2461702" y="1109649"/>
            <a:ext cx="4091500" cy="1389543"/>
            <a:chOff x="2163528" y="101597"/>
            <a:chExt cx="1971678" cy="9876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E9EE15-D826-40E7-BC17-16ADED27952C}"/>
                </a:ext>
              </a:extLst>
            </p:cNvPr>
            <p:cNvSpPr/>
            <p:nvPr/>
          </p:nvSpPr>
          <p:spPr>
            <a:xfrm>
              <a:off x="2163528" y="101597"/>
              <a:ext cx="1531031" cy="987623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14BDD-1012-48FB-BEDE-A545C80184EB}"/>
                </a:ext>
              </a:extLst>
            </p:cNvPr>
            <p:cNvSpPr txBox="1"/>
            <p:nvPr/>
          </p:nvSpPr>
          <p:spPr>
            <a:xfrm>
              <a:off x="2163528" y="101597"/>
              <a:ext cx="1971678" cy="987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dirty="0"/>
                <a:t>MPACT/CTF/MAMBA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Full model simulation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Obtain power shape for next steps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Recognize CIPS, if present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871147-C0C5-4533-8932-6BB9BD7B6DBA}"/>
              </a:ext>
            </a:extLst>
          </p:cNvPr>
          <p:cNvGrpSpPr/>
          <p:nvPr/>
        </p:nvGrpSpPr>
        <p:grpSpPr>
          <a:xfrm>
            <a:off x="3540922" y="2228345"/>
            <a:ext cx="4012818" cy="1853517"/>
            <a:chOff x="1968577" y="1487391"/>
            <a:chExt cx="3304832" cy="18433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B87852-0D3F-4B40-99E6-6655C1E5340B}"/>
                </a:ext>
              </a:extLst>
            </p:cNvPr>
            <p:cNvSpPr/>
            <p:nvPr/>
          </p:nvSpPr>
          <p:spPr>
            <a:xfrm>
              <a:off x="3755392" y="1487391"/>
              <a:ext cx="1518017" cy="987623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05FE6D-845F-441C-99E3-25F7055C52C4}"/>
                </a:ext>
              </a:extLst>
            </p:cNvPr>
            <p:cNvSpPr txBox="1"/>
            <p:nvPr/>
          </p:nvSpPr>
          <p:spPr>
            <a:xfrm>
              <a:off x="1968577" y="2343070"/>
              <a:ext cx="3285663" cy="987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dirty="0"/>
                <a:t>Low Resolution CTF/MAMBA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Identify limiting  assemblies and rods with those assemblies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Lower resolution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4A3C99-82B1-4985-81C2-FDF1A060211B}"/>
              </a:ext>
            </a:extLst>
          </p:cNvPr>
          <p:cNvGrpSpPr/>
          <p:nvPr/>
        </p:nvGrpSpPr>
        <p:grpSpPr>
          <a:xfrm>
            <a:off x="3673498" y="5017293"/>
            <a:ext cx="7565988" cy="1532317"/>
            <a:chOff x="1625495" y="2884809"/>
            <a:chExt cx="5318904" cy="11927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E3ADBB-825F-4BD8-A430-944ED783B6F9}"/>
                </a:ext>
              </a:extLst>
            </p:cNvPr>
            <p:cNvSpPr/>
            <p:nvPr/>
          </p:nvSpPr>
          <p:spPr>
            <a:xfrm>
              <a:off x="5256996" y="2884809"/>
              <a:ext cx="1687403" cy="987623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1C7FE2-484B-4D3C-9435-1E4D0D6D302C}"/>
                </a:ext>
              </a:extLst>
            </p:cNvPr>
            <p:cNvSpPr txBox="1"/>
            <p:nvPr/>
          </p:nvSpPr>
          <p:spPr>
            <a:xfrm>
              <a:off x="1625495" y="3089950"/>
              <a:ext cx="3268752" cy="987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dirty="0"/>
                <a:t>High Resolution CTF/MAMBA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Interrogate individual assemblies/rods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ROTHCON resolutions of 4x4 up to 16x16 (depending on your CFD maps)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F0569-5D93-442E-851A-0C051573A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6" b="4062"/>
          <a:stretch/>
        </p:blipFill>
        <p:spPr>
          <a:xfrm>
            <a:off x="481580" y="1016884"/>
            <a:ext cx="1652713" cy="1618226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8D3401CF-DF9C-4F3C-9D86-8D447D86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4" b="2609"/>
          <a:stretch/>
        </p:blipFill>
        <p:spPr>
          <a:xfrm>
            <a:off x="1699495" y="2852394"/>
            <a:ext cx="1704640" cy="16896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F43EEB8-1D14-46A4-A55F-18D2453DF6A9}"/>
              </a:ext>
            </a:extLst>
          </p:cNvPr>
          <p:cNvGrpSpPr/>
          <p:nvPr/>
        </p:nvGrpSpPr>
        <p:grpSpPr>
          <a:xfrm>
            <a:off x="8300176" y="4672260"/>
            <a:ext cx="2400282" cy="2150028"/>
            <a:chOff x="3743625" y="4498914"/>
            <a:chExt cx="1915211" cy="18983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243E20-0036-4156-B534-FF3E08224F71}"/>
                </a:ext>
              </a:extLst>
            </p:cNvPr>
            <p:cNvSpPr/>
            <p:nvPr/>
          </p:nvSpPr>
          <p:spPr bwMode="auto">
            <a:xfrm>
              <a:off x="3743625" y="4498914"/>
              <a:ext cx="1915211" cy="18983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pic>
          <p:nvPicPr>
            <p:cNvPr id="20" name="Picture 19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4268BF46-B7C8-4AB1-9950-7C2A94B14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4" b="2319"/>
            <a:stretch/>
          </p:blipFill>
          <p:spPr>
            <a:xfrm>
              <a:off x="3901136" y="4655900"/>
              <a:ext cx="1600191" cy="1584403"/>
            </a:xfrm>
            <a:prstGeom prst="rect">
              <a:avLst/>
            </a:prstGeom>
          </p:spPr>
        </p:pic>
      </p:grpSp>
      <p:sp>
        <p:nvSpPr>
          <p:cNvPr id="23" name="Arrow: Bent-Up 22">
            <a:extLst>
              <a:ext uri="{FF2B5EF4-FFF2-40B4-BE49-F238E27FC236}">
                <a16:creationId xmlns:a16="http://schemas.microsoft.com/office/drawing/2014/main" id="{62FA7227-2894-4840-9DCD-646A2A8314D2}"/>
              </a:ext>
            </a:extLst>
          </p:cNvPr>
          <p:cNvSpPr/>
          <p:nvPr/>
        </p:nvSpPr>
        <p:spPr bwMode="auto">
          <a:xfrm rot="5400000">
            <a:off x="781349" y="2975216"/>
            <a:ext cx="1075835" cy="591071"/>
          </a:xfrm>
          <a:prstGeom prst="bentUpArrow">
            <a:avLst>
              <a:gd name="adj1" fmla="val 29902"/>
              <a:gd name="adj2" fmla="val 25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16B1DA-0D66-435D-A4D3-38AEB9076CF3}"/>
              </a:ext>
            </a:extLst>
          </p:cNvPr>
          <p:cNvSpPr/>
          <p:nvPr/>
        </p:nvSpPr>
        <p:spPr bwMode="auto">
          <a:xfrm>
            <a:off x="228599" y="797110"/>
            <a:ext cx="7120091" cy="4220184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16235F-4247-4E22-852A-FFDD77A9E8D5}"/>
              </a:ext>
            </a:extLst>
          </p:cNvPr>
          <p:cNvGrpSpPr/>
          <p:nvPr/>
        </p:nvGrpSpPr>
        <p:grpSpPr>
          <a:xfrm>
            <a:off x="8300176" y="768868"/>
            <a:ext cx="3388799" cy="2900752"/>
            <a:chOff x="8473812" y="1519476"/>
            <a:chExt cx="2885535" cy="2563114"/>
          </a:xfrm>
        </p:grpSpPr>
        <p:pic>
          <p:nvPicPr>
            <p:cNvPr id="26" name="Content Placeholder 5" descr="A picture containing screenshot&#10;&#10;Description generated with high confidence">
              <a:extLst>
                <a:ext uri="{FF2B5EF4-FFF2-40B4-BE49-F238E27FC236}">
                  <a16:creationId xmlns:a16="http://schemas.microsoft.com/office/drawing/2014/main" id="{0A77982E-561F-4C18-866A-2CC547B6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" t="9061" r="21638" b="3085"/>
            <a:stretch/>
          </p:blipFill>
          <p:spPr bwMode="auto">
            <a:xfrm>
              <a:off x="8675985" y="1519476"/>
              <a:ext cx="2481191" cy="2135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40390F-7400-4D6A-B4D3-78E9AAD658E4}"/>
                </a:ext>
              </a:extLst>
            </p:cNvPr>
            <p:cNvSpPr txBox="1"/>
            <p:nvPr/>
          </p:nvSpPr>
          <p:spPr>
            <a:xfrm>
              <a:off x="8473812" y="3674661"/>
              <a:ext cx="2885535" cy="407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CFD HTC and TKE Maps</a:t>
              </a:r>
            </a:p>
          </p:txBody>
        </p:sp>
      </p:grpSp>
      <p:sp>
        <p:nvSpPr>
          <p:cNvPr id="5" name="Plus Sign 4">
            <a:extLst>
              <a:ext uri="{FF2B5EF4-FFF2-40B4-BE49-F238E27FC236}">
                <a16:creationId xmlns:a16="http://schemas.microsoft.com/office/drawing/2014/main" id="{D6C39F70-5D4D-4420-91DA-277870B72172}"/>
              </a:ext>
            </a:extLst>
          </p:cNvPr>
          <p:cNvSpPr/>
          <p:nvPr/>
        </p:nvSpPr>
        <p:spPr bwMode="auto">
          <a:xfrm>
            <a:off x="7530465" y="1598965"/>
            <a:ext cx="914400" cy="855663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52F9EFA-4707-4C57-9187-1B1C081D40E5}"/>
              </a:ext>
            </a:extLst>
          </p:cNvPr>
          <p:cNvSpPr/>
          <p:nvPr/>
        </p:nvSpPr>
        <p:spPr bwMode="auto">
          <a:xfrm>
            <a:off x="9144000" y="3757719"/>
            <a:ext cx="1005934" cy="73337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5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Hi2Lo Model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51" y="1130300"/>
            <a:ext cx="4003174" cy="3962400"/>
          </a:xfrm>
        </p:spPr>
        <p:txBody>
          <a:bodyPr/>
          <a:lstStyle/>
          <a:p>
            <a:r>
              <a:rPr lang="en-US" dirty="0"/>
              <a:t>Use a shape function to capture heat transfer shape as a function of grid geometry</a:t>
            </a:r>
          </a:p>
          <a:p>
            <a:r>
              <a:rPr lang="en-US" dirty="0"/>
              <a:t>Similar to approach of Yao-</a:t>
            </a:r>
            <a:r>
              <a:rPr lang="en-US" dirty="0" err="1"/>
              <a:t>Hochreiter</a:t>
            </a:r>
            <a:r>
              <a:rPr lang="en-US" dirty="0"/>
              <a:t>-Leech</a:t>
            </a:r>
          </a:p>
          <a:p>
            <a:r>
              <a:rPr lang="en-US" dirty="0"/>
              <a:t>Rather than general correlation, STAR-CCM+ is used to create a model of specific grid at nominal PWR operating conditions and HTC shape is extracted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14400"/>
            <a:ext cx="6489010" cy="48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32D6-68FD-4173-B069-087A68EE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85" y="389210"/>
            <a:ext cx="6555113" cy="641747"/>
          </a:xfrm>
        </p:spPr>
        <p:txBody>
          <a:bodyPr/>
          <a:lstStyle/>
          <a:p>
            <a:r>
              <a:rPr lang="en-US" dirty="0"/>
              <a:t>ROTHCON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577AA-F794-439C-AA6F-9AF404AF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84" y="1148798"/>
            <a:ext cx="5660057" cy="4038600"/>
          </a:xfrm>
        </p:spPr>
        <p:txBody>
          <a:bodyPr/>
          <a:lstStyle/>
          <a:p>
            <a:r>
              <a:rPr lang="en-US" u="sng" dirty="0"/>
              <a:t>Ro</a:t>
            </a:r>
            <a:r>
              <a:rPr lang="en-US" dirty="0"/>
              <a:t>d </a:t>
            </a:r>
            <a:r>
              <a:rPr lang="en-US" u="sng" dirty="0"/>
              <a:t>t</a:t>
            </a:r>
            <a:r>
              <a:rPr lang="en-US" dirty="0"/>
              <a:t>hermal </a:t>
            </a:r>
            <a:r>
              <a:rPr lang="en-US" u="sng" dirty="0"/>
              <a:t>h</a:t>
            </a:r>
            <a:r>
              <a:rPr lang="en-US" dirty="0"/>
              <a:t>ydraulic re</a:t>
            </a:r>
            <a:r>
              <a:rPr lang="en-US" u="sng" dirty="0"/>
              <a:t>con</a:t>
            </a:r>
            <a:r>
              <a:rPr lang="en-US" dirty="0"/>
              <a:t>struction (ROTHCON)</a:t>
            </a:r>
          </a:p>
          <a:p>
            <a:r>
              <a:rPr lang="en-US" dirty="0"/>
              <a:t>CFD maps of local surface HTC and TKE</a:t>
            </a:r>
          </a:p>
          <a:p>
            <a:r>
              <a:rPr lang="en-US" dirty="0"/>
              <a:t>CFD data averaged to reconstruction mesh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A22896-DD5C-465B-9DD2-5FF5075B83CD}"/>
              </a:ext>
            </a:extLst>
          </p:cNvPr>
          <p:cNvGrpSpPr/>
          <p:nvPr/>
        </p:nvGrpSpPr>
        <p:grpSpPr>
          <a:xfrm>
            <a:off x="5947122" y="756683"/>
            <a:ext cx="6153922" cy="2805605"/>
            <a:chOff x="297845" y="4495799"/>
            <a:chExt cx="5530142" cy="2098390"/>
          </a:xfrm>
        </p:grpSpPr>
        <p:pic>
          <p:nvPicPr>
            <p:cNvPr id="15" name="Picture 14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D4660796-265A-4D7E-A70A-8A39CC83C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1" r="8841"/>
            <a:stretch/>
          </p:blipFill>
          <p:spPr>
            <a:xfrm>
              <a:off x="2942473" y="4495799"/>
              <a:ext cx="2885514" cy="2098389"/>
            </a:xfrm>
            <a:prstGeom prst="rect">
              <a:avLst/>
            </a:prstGeom>
          </p:spPr>
        </p:pic>
        <p:pic>
          <p:nvPicPr>
            <p:cNvPr id="17" name="Picture 16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233A0C64-B5F2-476E-8B53-1A83156F8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1" r="8841"/>
            <a:stretch/>
          </p:blipFill>
          <p:spPr>
            <a:xfrm>
              <a:off x="297845" y="4495800"/>
              <a:ext cx="2885514" cy="209838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B0AD89-F6F8-4205-9CE0-633E1AE1A7CB}"/>
              </a:ext>
            </a:extLst>
          </p:cNvPr>
          <p:cNvSpPr txBox="1"/>
          <p:nvPr/>
        </p:nvSpPr>
        <p:spPr>
          <a:xfrm>
            <a:off x="944604" y="5943883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Supplied map, data available at vertices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Coupling mesh surface bounds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8A03D-CE9C-4499-9CDC-E9CFCB295E07}"/>
              </a:ext>
            </a:extLst>
          </p:cNvPr>
          <p:cNvGrpSpPr/>
          <p:nvPr/>
        </p:nvGrpSpPr>
        <p:grpSpPr>
          <a:xfrm>
            <a:off x="1391601" y="3886200"/>
            <a:ext cx="2057400" cy="2057683"/>
            <a:chOff x="5521124" y="1130303"/>
            <a:chExt cx="2743200" cy="27435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61F84B-1399-4526-992C-24FF3B3BB975}"/>
                </a:ext>
              </a:extLst>
            </p:cNvPr>
            <p:cNvSpPr/>
            <p:nvPr/>
          </p:nvSpPr>
          <p:spPr bwMode="auto">
            <a:xfrm>
              <a:off x="5521124" y="1130303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35E2AD-3566-4932-9642-3496BA8C3CCB}"/>
                </a:ext>
              </a:extLst>
            </p:cNvPr>
            <p:cNvSpPr/>
            <p:nvPr/>
          </p:nvSpPr>
          <p:spPr bwMode="auto">
            <a:xfrm>
              <a:off x="5984111" y="1632025"/>
              <a:ext cx="2140132" cy="2002425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4D7BC1-53D9-4969-A88F-8DB147EE05F8}"/>
                </a:ext>
              </a:extLst>
            </p:cNvPr>
            <p:cNvSpPr/>
            <p:nvPr/>
          </p:nvSpPr>
          <p:spPr bwMode="auto">
            <a:xfrm>
              <a:off x="6435524" y="1130303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7A2BD3-4916-47D8-BEB2-C7EAC04F6374}"/>
                </a:ext>
              </a:extLst>
            </p:cNvPr>
            <p:cNvSpPr/>
            <p:nvPr/>
          </p:nvSpPr>
          <p:spPr bwMode="auto">
            <a:xfrm>
              <a:off x="7349924" y="1130303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BE7494-3269-46F4-B8E1-721DA67DAB22}"/>
                </a:ext>
              </a:extLst>
            </p:cNvPr>
            <p:cNvSpPr/>
            <p:nvPr/>
          </p:nvSpPr>
          <p:spPr bwMode="auto">
            <a:xfrm>
              <a:off x="5521124" y="20450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E80B99-ACDD-482D-9771-78F45DF14FD9}"/>
                </a:ext>
              </a:extLst>
            </p:cNvPr>
            <p:cNvSpPr/>
            <p:nvPr/>
          </p:nvSpPr>
          <p:spPr bwMode="auto">
            <a:xfrm>
              <a:off x="6435524" y="20450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23E39C-2C9C-4D15-A7B1-6E6AF10A733D}"/>
                </a:ext>
              </a:extLst>
            </p:cNvPr>
            <p:cNvSpPr/>
            <p:nvPr/>
          </p:nvSpPr>
          <p:spPr bwMode="auto">
            <a:xfrm>
              <a:off x="7349924" y="20450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300B6F9-62E9-482E-9BBC-63EF8D2BF057}"/>
                </a:ext>
              </a:extLst>
            </p:cNvPr>
            <p:cNvSpPr/>
            <p:nvPr/>
          </p:nvSpPr>
          <p:spPr bwMode="auto">
            <a:xfrm>
              <a:off x="5521124" y="29594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16FE76-EE09-4B56-AE58-05E1D2B4D4F1}"/>
                </a:ext>
              </a:extLst>
            </p:cNvPr>
            <p:cNvSpPr/>
            <p:nvPr/>
          </p:nvSpPr>
          <p:spPr bwMode="auto">
            <a:xfrm>
              <a:off x="6435524" y="29594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609C5D-CACF-45A4-9A04-7B9B58BA1F3F}"/>
                </a:ext>
              </a:extLst>
            </p:cNvPr>
            <p:cNvSpPr/>
            <p:nvPr/>
          </p:nvSpPr>
          <p:spPr bwMode="auto">
            <a:xfrm>
              <a:off x="7349924" y="2959480"/>
              <a:ext cx="914400" cy="91440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9F4248-4A52-481F-AB62-73ECA259B82D}"/>
              </a:ext>
            </a:extLst>
          </p:cNvPr>
          <p:cNvGrpSpPr/>
          <p:nvPr/>
        </p:nvGrpSpPr>
        <p:grpSpPr>
          <a:xfrm>
            <a:off x="4202602" y="3886200"/>
            <a:ext cx="2057400" cy="2057683"/>
            <a:chOff x="8732059" y="793939"/>
            <a:chExt cx="2743200" cy="274357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09481D-A2B5-494B-9672-4BC01E355C2C}"/>
                </a:ext>
              </a:extLst>
            </p:cNvPr>
            <p:cNvSpPr/>
            <p:nvPr/>
          </p:nvSpPr>
          <p:spPr bwMode="auto">
            <a:xfrm>
              <a:off x="9120679" y="1226893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194D190-41C4-4F49-8618-EC22CA081724}"/>
                </a:ext>
              </a:extLst>
            </p:cNvPr>
            <p:cNvGrpSpPr/>
            <p:nvPr/>
          </p:nvGrpSpPr>
          <p:grpSpPr>
            <a:xfrm>
              <a:off x="8732059" y="793939"/>
              <a:ext cx="2743200" cy="2743577"/>
              <a:chOff x="5521124" y="1130303"/>
              <a:chExt cx="2743200" cy="274357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D01B86-12E8-4857-8B70-2D76D2941DDD}"/>
                  </a:ext>
                </a:extLst>
              </p:cNvPr>
              <p:cNvSpPr/>
              <p:nvPr/>
            </p:nvSpPr>
            <p:spPr bwMode="auto">
              <a:xfrm>
                <a:off x="55211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5490923-F9EB-4393-9D72-AFE0E878886B}"/>
                  </a:ext>
                </a:extLst>
              </p:cNvPr>
              <p:cNvSpPr/>
              <p:nvPr/>
            </p:nvSpPr>
            <p:spPr bwMode="auto">
              <a:xfrm>
                <a:off x="5984111" y="1632025"/>
                <a:ext cx="2140132" cy="2002425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0D33756-0CAC-4EFA-A4AA-4E14F53CCAE0}"/>
                  </a:ext>
                </a:extLst>
              </p:cNvPr>
              <p:cNvSpPr/>
              <p:nvPr/>
            </p:nvSpPr>
            <p:spPr bwMode="auto">
              <a:xfrm>
                <a:off x="64355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E3A7D8E-66AB-4075-866D-8C4EB6E7DD5B}"/>
                  </a:ext>
                </a:extLst>
              </p:cNvPr>
              <p:cNvSpPr/>
              <p:nvPr/>
            </p:nvSpPr>
            <p:spPr bwMode="auto">
              <a:xfrm>
                <a:off x="73499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2C1B630-EBB8-4A6D-8D7E-1949D4749BC4}"/>
                  </a:ext>
                </a:extLst>
              </p:cNvPr>
              <p:cNvSpPr/>
              <p:nvPr/>
            </p:nvSpPr>
            <p:spPr bwMode="auto">
              <a:xfrm>
                <a:off x="55211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819A085-4C8E-4BCB-B80E-B51939C09B77}"/>
                  </a:ext>
                </a:extLst>
              </p:cNvPr>
              <p:cNvSpPr/>
              <p:nvPr/>
            </p:nvSpPr>
            <p:spPr bwMode="auto">
              <a:xfrm>
                <a:off x="64355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C6ACC6C-CF48-4948-B0F5-4B31F60AA1C0}"/>
                  </a:ext>
                </a:extLst>
              </p:cNvPr>
              <p:cNvSpPr/>
              <p:nvPr/>
            </p:nvSpPr>
            <p:spPr bwMode="auto">
              <a:xfrm>
                <a:off x="73499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CDC404A-0800-41E7-AE68-0B0EC2B0E15C}"/>
                  </a:ext>
                </a:extLst>
              </p:cNvPr>
              <p:cNvSpPr/>
              <p:nvPr/>
            </p:nvSpPr>
            <p:spPr bwMode="auto">
              <a:xfrm>
                <a:off x="55211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1543FB4-EABC-4954-9CB7-50F2C3D88EF3}"/>
                  </a:ext>
                </a:extLst>
              </p:cNvPr>
              <p:cNvSpPr/>
              <p:nvPr/>
            </p:nvSpPr>
            <p:spPr bwMode="auto">
              <a:xfrm>
                <a:off x="64355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905BB6-AC4C-4AF5-BF92-287AB4A96115}"/>
                  </a:ext>
                </a:extLst>
              </p:cNvPr>
              <p:cNvSpPr/>
              <p:nvPr/>
            </p:nvSpPr>
            <p:spPr bwMode="auto">
              <a:xfrm>
                <a:off x="73499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79AF87E-3E83-483E-857B-2CCE516BFC4C}"/>
                </a:ext>
              </a:extLst>
            </p:cNvPr>
            <p:cNvSpPr/>
            <p:nvPr/>
          </p:nvSpPr>
          <p:spPr bwMode="auto">
            <a:xfrm>
              <a:off x="9585526" y="124041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AAFF38-5707-4035-8D0F-C876089AA9C3}"/>
                </a:ext>
              </a:extLst>
            </p:cNvPr>
            <p:cNvSpPr/>
            <p:nvPr/>
          </p:nvSpPr>
          <p:spPr bwMode="auto">
            <a:xfrm>
              <a:off x="10485521" y="1228362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D8BABD-A94C-480A-8BC3-6D73FD8B909F}"/>
                </a:ext>
              </a:extLst>
            </p:cNvPr>
            <p:cNvSpPr/>
            <p:nvPr/>
          </p:nvSpPr>
          <p:spPr bwMode="auto">
            <a:xfrm>
              <a:off x="11248356" y="124041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0AF192-3204-4C44-8FE1-05A1A84740B7}"/>
                </a:ext>
              </a:extLst>
            </p:cNvPr>
            <p:cNvSpPr/>
            <p:nvPr/>
          </p:nvSpPr>
          <p:spPr bwMode="auto">
            <a:xfrm>
              <a:off x="9120679" y="164485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284A34-05FD-44ED-AC92-03080394E722}"/>
                </a:ext>
              </a:extLst>
            </p:cNvPr>
            <p:cNvSpPr/>
            <p:nvPr/>
          </p:nvSpPr>
          <p:spPr bwMode="auto">
            <a:xfrm>
              <a:off x="11248356" y="1658375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D4FA272-EE8C-4E88-B630-9F1340F2282A}"/>
                </a:ext>
              </a:extLst>
            </p:cNvPr>
            <p:cNvSpPr/>
            <p:nvPr/>
          </p:nvSpPr>
          <p:spPr bwMode="auto">
            <a:xfrm>
              <a:off x="9120679" y="2554536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DCB989-9C5B-4268-8E86-76CDD14DEA7F}"/>
                </a:ext>
              </a:extLst>
            </p:cNvPr>
            <p:cNvSpPr/>
            <p:nvPr/>
          </p:nvSpPr>
          <p:spPr bwMode="auto">
            <a:xfrm>
              <a:off x="11248356" y="256805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67BE438-76C6-43C5-9F38-3313C1F256DA}"/>
                </a:ext>
              </a:extLst>
            </p:cNvPr>
            <p:cNvSpPr/>
            <p:nvPr/>
          </p:nvSpPr>
          <p:spPr bwMode="auto">
            <a:xfrm>
              <a:off x="9120679" y="3214516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B3037FA-B3CC-451F-90B4-70B523B70838}"/>
                </a:ext>
              </a:extLst>
            </p:cNvPr>
            <p:cNvSpPr/>
            <p:nvPr/>
          </p:nvSpPr>
          <p:spPr bwMode="auto">
            <a:xfrm>
              <a:off x="9585526" y="322803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B1335E-ACC1-4E51-9457-40C7839BE80F}"/>
                </a:ext>
              </a:extLst>
            </p:cNvPr>
            <p:cNvSpPr/>
            <p:nvPr/>
          </p:nvSpPr>
          <p:spPr bwMode="auto">
            <a:xfrm>
              <a:off x="10485521" y="3215985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EFEF77B-2D99-4E39-B18E-5646AB6EBD25}"/>
                </a:ext>
              </a:extLst>
            </p:cNvPr>
            <p:cNvSpPr/>
            <p:nvPr/>
          </p:nvSpPr>
          <p:spPr bwMode="auto">
            <a:xfrm>
              <a:off x="11248356" y="322803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2648504-B668-4495-AB7B-269A6726838D}"/>
                </a:ext>
              </a:extLst>
            </p:cNvPr>
            <p:cNvSpPr/>
            <p:nvPr/>
          </p:nvSpPr>
          <p:spPr bwMode="auto">
            <a:xfrm>
              <a:off x="9588275" y="1658375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0050E0-817E-479B-9876-E57CCB44D4D1}"/>
                </a:ext>
              </a:extLst>
            </p:cNvPr>
            <p:cNvSpPr/>
            <p:nvPr/>
          </p:nvSpPr>
          <p:spPr bwMode="auto">
            <a:xfrm>
              <a:off x="10481883" y="1658375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A40C74D-AE2E-4791-B15D-E3E0E8A5DF8D}"/>
                </a:ext>
              </a:extLst>
            </p:cNvPr>
            <p:cNvSpPr/>
            <p:nvPr/>
          </p:nvSpPr>
          <p:spPr bwMode="auto">
            <a:xfrm>
              <a:off x="9588275" y="2565097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F6A1ED-C699-46E5-BDCC-CF5A939372A0}"/>
                </a:ext>
              </a:extLst>
            </p:cNvPr>
            <p:cNvSpPr/>
            <p:nvPr/>
          </p:nvSpPr>
          <p:spPr bwMode="auto">
            <a:xfrm>
              <a:off x="10481883" y="2565097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AAD43E8-28EF-4743-B648-27F6F076635F}"/>
              </a:ext>
            </a:extLst>
          </p:cNvPr>
          <p:cNvSpPr txBox="1"/>
          <p:nvPr/>
        </p:nvSpPr>
        <p:spPr>
          <a:xfrm>
            <a:off x="4084597" y="5986395"/>
            <a:ext cx="2325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linear interpolation to determine data on coupling mesh face bounds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421BC2-3B2E-42B7-9D17-F3F13BCDBF45}"/>
              </a:ext>
            </a:extLst>
          </p:cNvPr>
          <p:cNvGrpSpPr/>
          <p:nvPr/>
        </p:nvGrpSpPr>
        <p:grpSpPr>
          <a:xfrm>
            <a:off x="6966683" y="3886200"/>
            <a:ext cx="2057400" cy="2057683"/>
            <a:chOff x="8732059" y="793939"/>
            <a:chExt cx="2743200" cy="27435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4391567-D520-4D86-8BF7-E8329EC21FB0}"/>
                </a:ext>
              </a:extLst>
            </p:cNvPr>
            <p:cNvSpPr/>
            <p:nvPr/>
          </p:nvSpPr>
          <p:spPr bwMode="auto">
            <a:xfrm>
              <a:off x="9120679" y="1226893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86DD3D6-4485-4639-860B-BE486A9CF43A}"/>
                </a:ext>
              </a:extLst>
            </p:cNvPr>
            <p:cNvGrpSpPr/>
            <p:nvPr/>
          </p:nvGrpSpPr>
          <p:grpSpPr>
            <a:xfrm>
              <a:off x="8732059" y="793939"/>
              <a:ext cx="2743200" cy="2743577"/>
              <a:chOff x="5521124" y="1130303"/>
              <a:chExt cx="2743200" cy="2743577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E401695-2651-420E-AED4-000D0BDACA78}"/>
                  </a:ext>
                </a:extLst>
              </p:cNvPr>
              <p:cNvSpPr/>
              <p:nvPr/>
            </p:nvSpPr>
            <p:spPr bwMode="auto">
              <a:xfrm>
                <a:off x="55211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FD0BE5B-FEFD-4E23-A70D-95BBDC8F6599}"/>
                  </a:ext>
                </a:extLst>
              </p:cNvPr>
              <p:cNvSpPr/>
              <p:nvPr/>
            </p:nvSpPr>
            <p:spPr bwMode="auto">
              <a:xfrm>
                <a:off x="5984111" y="1632025"/>
                <a:ext cx="2140132" cy="2002425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68DC022-8F27-4D83-AE7E-8C775CE3CC43}"/>
                  </a:ext>
                </a:extLst>
              </p:cNvPr>
              <p:cNvSpPr/>
              <p:nvPr/>
            </p:nvSpPr>
            <p:spPr bwMode="auto">
              <a:xfrm>
                <a:off x="64355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1417B3B-2A71-48CC-8392-E6AEF4E8850E}"/>
                  </a:ext>
                </a:extLst>
              </p:cNvPr>
              <p:cNvSpPr/>
              <p:nvPr/>
            </p:nvSpPr>
            <p:spPr bwMode="auto">
              <a:xfrm>
                <a:off x="7349924" y="1130303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8C8A93F-5746-4698-9EBD-C85383F99EC1}"/>
                  </a:ext>
                </a:extLst>
              </p:cNvPr>
              <p:cNvSpPr/>
              <p:nvPr/>
            </p:nvSpPr>
            <p:spPr bwMode="auto">
              <a:xfrm>
                <a:off x="55211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BC6E4DC-D818-4062-914A-E8F299692BFF}"/>
                  </a:ext>
                </a:extLst>
              </p:cNvPr>
              <p:cNvSpPr/>
              <p:nvPr/>
            </p:nvSpPr>
            <p:spPr bwMode="auto">
              <a:xfrm>
                <a:off x="64355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9558690-A82D-4135-9B95-C8063C779034}"/>
                  </a:ext>
                </a:extLst>
              </p:cNvPr>
              <p:cNvSpPr/>
              <p:nvPr/>
            </p:nvSpPr>
            <p:spPr bwMode="auto">
              <a:xfrm>
                <a:off x="7349924" y="20450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D20972-1AF9-44EF-9B5F-234C39DD0752}"/>
                  </a:ext>
                </a:extLst>
              </p:cNvPr>
              <p:cNvSpPr/>
              <p:nvPr/>
            </p:nvSpPr>
            <p:spPr bwMode="auto">
              <a:xfrm>
                <a:off x="55211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69856CD-4FC2-40BA-94A7-D899888FEAE8}"/>
                  </a:ext>
                </a:extLst>
              </p:cNvPr>
              <p:cNvSpPr/>
              <p:nvPr/>
            </p:nvSpPr>
            <p:spPr bwMode="auto">
              <a:xfrm>
                <a:off x="64355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B1FC733-648C-47A4-9AB9-77260C264D10}"/>
                  </a:ext>
                </a:extLst>
              </p:cNvPr>
              <p:cNvSpPr/>
              <p:nvPr/>
            </p:nvSpPr>
            <p:spPr bwMode="auto">
              <a:xfrm>
                <a:off x="7349924" y="2959480"/>
                <a:ext cx="914400" cy="914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34" charset="0"/>
                </a:endParaRPr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7811D9-1E38-43FD-B599-3AFBAE209EA1}"/>
                </a:ext>
              </a:extLst>
            </p:cNvPr>
            <p:cNvSpPr/>
            <p:nvPr/>
          </p:nvSpPr>
          <p:spPr bwMode="auto">
            <a:xfrm>
              <a:off x="9585526" y="124041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D1DBD0A-C702-43B3-8F89-955AA39E8DF8}"/>
                </a:ext>
              </a:extLst>
            </p:cNvPr>
            <p:cNvSpPr/>
            <p:nvPr/>
          </p:nvSpPr>
          <p:spPr bwMode="auto">
            <a:xfrm>
              <a:off x="10485521" y="1228362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5999E8E-8DCF-45ED-B95C-73E0E55B12ED}"/>
                </a:ext>
              </a:extLst>
            </p:cNvPr>
            <p:cNvSpPr/>
            <p:nvPr/>
          </p:nvSpPr>
          <p:spPr bwMode="auto">
            <a:xfrm>
              <a:off x="11248356" y="124041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2E48EF-CAEB-4997-8D10-76527458F04B}"/>
                </a:ext>
              </a:extLst>
            </p:cNvPr>
            <p:cNvSpPr/>
            <p:nvPr/>
          </p:nvSpPr>
          <p:spPr bwMode="auto">
            <a:xfrm>
              <a:off x="9120679" y="1644854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DD3F791-99D1-42FD-9236-75D33F94300E}"/>
                </a:ext>
              </a:extLst>
            </p:cNvPr>
            <p:cNvSpPr/>
            <p:nvPr/>
          </p:nvSpPr>
          <p:spPr bwMode="auto">
            <a:xfrm>
              <a:off x="11248356" y="1658375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A5AC6D7-2AD1-40AF-935B-44E2BEF8DCA1}"/>
                </a:ext>
              </a:extLst>
            </p:cNvPr>
            <p:cNvSpPr/>
            <p:nvPr/>
          </p:nvSpPr>
          <p:spPr bwMode="auto">
            <a:xfrm>
              <a:off x="9120679" y="2554536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21FFEB4-9600-47FF-BBC0-866DF24860CC}"/>
                </a:ext>
              </a:extLst>
            </p:cNvPr>
            <p:cNvSpPr/>
            <p:nvPr/>
          </p:nvSpPr>
          <p:spPr bwMode="auto">
            <a:xfrm>
              <a:off x="11248356" y="256805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5BCADAF-E0F6-483B-8747-B8D6CDAD56E4}"/>
                </a:ext>
              </a:extLst>
            </p:cNvPr>
            <p:cNvSpPr/>
            <p:nvPr/>
          </p:nvSpPr>
          <p:spPr bwMode="auto">
            <a:xfrm>
              <a:off x="9120679" y="3214516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2662B33-C1B5-4947-A0A2-4D4A675FFB45}"/>
                </a:ext>
              </a:extLst>
            </p:cNvPr>
            <p:cNvSpPr/>
            <p:nvPr/>
          </p:nvSpPr>
          <p:spPr bwMode="auto">
            <a:xfrm>
              <a:off x="9585526" y="322803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79C0DBB-FACE-477A-922A-899B655411E9}"/>
                </a:ext>
              </a:extLst>
            </p:cNvPr>
            <p:cNvSpPr/>
            <p:nvPr/>
          </p:nvSpPr>
          <p:spPr bwMode="auto">
            <a:xfrm>
              <a:off x="10485521" y="3215985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F8A379B-7055-483A-B55F-9AD90EDB56F8}"/>
                </a:ext>
              </a:extLst>
            </p:cNvPr>
            <p:cNvSpPr/>
            <p:nvPr/>
          </p:nvSpPr>
          <p:spPr bwMode="auto">
            <a:xfrm>
              <a:off x="11248356" y="3228037"/>
              <a:ext cx="137160" cy="13716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09B9A16-0134-4D1A-B7B7-15D70E9BE306}"/>
                </a:ext>
              </a:extLst>
            </p:cNvPr>
            <p:cNvSpPr/>
            <p:nvPr/>
          </p:nvSpPr>
          <p:spPr bwMode="auto">
            <a:xfrm>
              <a:off x="9588275" y="1658375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C4789BD-A121-4333-9783-4CFF0736DB4D}"/>
                </a:ext>
              </a:extLst>
            </p:cNvPr>
            <p:cNvSpPr/>
            <p:nvPr/>
          </p:nvSpPr>
          <p:spPr bwMode="auto">
            <a:xfrm>
              <a:off x="10481883" y="1658375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5034F07-9BCC-4740-9044-87B6998A29DA}"/>
                </a:ext>
              </a:extLst>
            </p:cNvPr>
            <p:cNvSpPr/>
            <p:nvPr/>
          </p:nvSpPr>
          <p:spPr bwMode="auto">
            <a:xfrm>
              <a:off x="9588275" y="2565097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83619BF-70E7-4E03-BD23-F9BF2A13AE03}"/>
                </a:ext>
              </a:extLst>
            </p:cNvPr>
            <p:cNvSpPr/>
            <p:nvPr/>
          </p:nvSpPr>
          <p:spPr bwMode="auto">
            <a:xfrm>
              <a:off x="10481883" y="2565097"/>
              <a:ext cx="137160" cy="13716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34" charset="0"/>
              </a:endParaRP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FEE1F8F-4851-4C54-91AB-FC73E1C0B256}"/>
              </a:ext>
            </a:extLst>
          </p:cNvPr>
          <p:cNvCxnSpPr/>
          <p:nvPr/>
        </p:nvCxnSpPr>
        <p:spPr bwMode="auto">
          <a:xfrm>
            <a:off x="7480790" y="4262491"/>
            <a:ext cx="0" cy="15018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A772AE0-BE78-4A16-98E5-E66E41B9B21D}"/>
              </a:ext>
            </a:extLst>
          </p:cNvPr>
          <p:cNvCxnSpPr/>
          <p:nvPr/>
        </p:nvCxnSpPr>
        <p:spPr bwMode="auto">
          <a:xfrm>
            <a:off x="7994417" y="4262491"/>
            <a:ext cx="0" cy="15018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CBCBF51-10EE-4895-987D-E995E7BC4E5B}"/>
              </a:ext>
            </a:extLst>
          </p:cNvPr>
          <p:cNvCxnSpPr/>
          <p:nvPr/>
        </p:nvCxnSpPr>
        <p:spPr bwMode="auto">
          <a:xfrm>
            <a:off x="8636812" y="4262491"/>
            <a:ext cx="0" cy="15018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680E80E-1773-4130-85B4-B17F7991E568}"/>
              </a:ext>
            </a:extLst>
          </p:cNvPr>
          <p:cNvCxnSpPr>
            <a:cxnSpLocks/>
          </p:cNvCxnSpPr>
          <p:nvPr/>
        </p:nvCxnSpPr>
        <p:spPr bwMode="auto">
          <a:xfrm>
            <a:off x="7313924" y="4426151"/>
            <a:ext cx="16120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26545B5-A229-4E6F-8EF8-1721BC6CAA0D}"/>
              </a:ext>
            </a:extLst>
          </p:cNvPr>
          <p:cNvCxnSpPr>
            <a:cxnSpLocks/>
          </p:cNvCxnSpPr>
          <p:nvPr/>
        </p:nvCxnSpPr>
        <p:spPr bwMode="auto">
          <a:xfrm>
            <a:off x="7307022" y="4922416"/>
            <a:ext cx="16120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FEBA957-F1F9-48A5-A6B5-6A666D999617}"/>
              </a:ext>
            </a:extLst>
          </p:cNvPr>
          <p:cNvCxnSpPr>
            <a:cxnSpLocks/>
          </p:cNvCxnSpPr>
          <p:nvPr/>
        </p:nvCxnSpPr>
        <p:spPr bwMode="auto">
          <a:xfrm>
            <a:off x="7313924" y="5504044"/>
            <a:ext cx="16120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B1C614E-5372-4B50-814F-C5872131D0CE}"/>
              </a:ext>
            </a:extLst>
          </p:cNvPr>
          <p:cNvSpPr txBox="1"/>
          <p:nvPr/>
        </p:nvSpPr>
        <p:spPr>
          <a:xfrm>
            <a:off x="6801589" y="6006435"/>
            <a:ext cx="238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Perform weighted averaging of supplied map data onto coupling mesh</a:t>
            </a:r>
          </a:p>
        </p:txBody>
      </p:sp>
    </p:spTree>
    <p:extLst>
      <p:ext uri="{BB962C8B-B14F-4D97-AF65-F5344CB8AC3E}">
        <p14:creationId xmlns:p14="http://schemas.microsoft.com/office/powerpoint/2010/main" val="362769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CAEC-ECDA-DD4C-B86A-E5757732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ROTHCON Refinement Study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C32C23-11D5-7A4C-8522-9CE41C5B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92" y="914400"/>
            <a:ext cx="11027165" cy="3962400"/>
          </a:xfrm>
        </p:spPr>
        <p:txBody>
          <a:bodyPr/>
          <a:lstStyle/>
          <a:p>
            <a:r>
              <a:rPr lang="en-US" dirty="0"/>
              <a:t>Default CTF mesh has 4 azimuths per axial level</a:t>
            </a:r>
          </a:p>
          <a:p>
            <a:r>
              <a:rPr lang="en-US" dirty="0"/>
              <a:t>Coupling mesh allows the user to refine that mesh by a multiple</a:t>
            </a:r>
          </a:p>
          <a:p>
            <a:r>
              <a:rPr lang="en-US" dirty="0"/>
              <a:t>Plots showing HTC multiplier maps at different refinement levels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C30E-9A00-AB47-BED8-F91791D40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6"/>
          <a:stretch/>
        </p:blipFill>
        <p:spPr>
          <a:xfrm>
            <a:off x="149468" y="2438400"/>
            <a:ext cx="3524131" cy="3366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18833-65E0-C74A-8636-111AB6B9F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6"/>
          <a:stretch/>
        </p:blipFill>
        <p:spPr>
          <a:xfrm>
            <a:off x="3886200" y="2438400"/>
            <a:ext cx="3524131" cy="3366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2F74B-6969-8A43-8482-4C1E28D8F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32" y="2438400"/>
            <a:ext cx="4265231" cy="3366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9CB05-A0F6-7449-ABAB-7311A9376763}"/>
              </a:ext>
            </a:extLst>
          </p:cNvPr>
          <p:cNvSpPr txBox="1"/>
          <p:nvPr/>
        </p:nvSpPr>
        <p:spPr>
          <a:xfrm>
            <a:off x="1584288" y="5880820"/>
            <a:ext cx="654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1x1</a:t>
            </a:r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E38E7E-05C0-8B4F-B335-8CE3EA7626E4}"/>
              </a:ext>
            </a:extLst>
          </p:cNvPr>
          <p:cNvSpPr txBox="1"/>
          <p:nvPr/>
        </p:nvSpPr>
        <p:spPr>
          <a:xfrm>
            <a:off x="5386724" y="5880820"/>
            <a:ext cx="654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4x4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56692-8D5B-3148-ACD3-7F8E82C877B0}"/>
              </a:ext>
            </a:extLst>
          </p:cNvPr>
          <p:cNvSpPr txBox="1"/>
          <p:nvPr/>
        </p:nvSpPr>
        <p:spPr>
          <a:xfrm>
            <a:off x="9225603" y="5829625"/>
            <a:ext cx="654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8x8</a:t>
            </a:r>
          </a:p>
        </p:txBody>
      </p:sp>
    </p:spTree>
    <p:extLst>
      <p:ext uri="{BB962C8B-B14F-4D97-AF65-F5344CB8AC3E}">
        <p14:creationId xmlns:p14="http://schemas.microsoft.com/office/powerpoint/2010/main" val="110650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FE8B-1CBD-42C2-91BC-EA50953C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Using ROTHCON Maps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BD84A-89D5-44D3-9C2F-59208235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80" y="1117561"/>
            <a:ext cx="3814514" cy="2311440"/>
          </a:xfrm>
        </p:spPr>
        <p:txBody>
          <a:bodyPr/>
          <a:lstStyle/>
          <a:p>
            <a:r>
              <a:rPr lang="en-US" dirty="0"/>
              <a:t>Resolve crud/corrosion “striping” at higher ROTHCON resolutions</a:t>
            </a:r>
          </a:p>
          <a:p>
            <a:r>
              <a:rPr lang="en-US" dirty="0"/>
              <a:t>Use </a:t>
            </a:r>
            <a:r>
              <a:rPr lang="en-US" dirty="0" err="1"/>
              <a:t>VERAView</a:t>
            </a:r>
            <a:r>
              <a:rPr lang="en-US" dirty="0"/>
              <a:t> for visual screening for high risk rods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93F53-0A1B-4686-A933-D88C8F00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36070" r="50625" b="17651"/>
          <a:stretch/>
        </p:blipFill>
        <p:spPr>
          <a:xfrm>
            <a:off x="829562" y="3581400"/>
            <a:ext cx="3369628" cy="2806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916F9-8871-48C3-BDFE-DBD95C613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4" t="18889" r="38751" b="5555"/>
          <a:stretch/>
        </p:blipFill>
        <p:spPr>
          <a:xfrm>
            <a:off x="4554703" y="821801"/>
            <a:ext cx="3837276" cy="5798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6DB04-1C1D-4796-93B6-58E207DE3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88" t="19406" r="40000" b="7186"/>
          <a:stretch/>
        </p:blipFill>
        <p:spPr>
          <a:xfrm>
            <a:off x="8390253" y="990599"/>
            <a:ext cx="3669479" cy="58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367B-64F0-4695-AD84-8B2DB245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Azimuthal Resolution in CILC Analysis</a:t>
            </a:r>
          </a:p>
        </p:txBody>
      </p:sp>
      <p:pic>
        <p:nvPicPr>
          <p:cNvPr id="9" name="Content Placeholder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439E9D0-C3AA-4FBE-9404-F54F345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0968"/>
          <a:stretch/>
        </p:blipFill>
        <p:spPr>
          <a:xfrm>
            <a:off x="6851656" y="3761168"/>
            <a:ext cx="4312404" cy="30895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F5700-6A95-49F2-918B-B6E1830D9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2" t="19513" r="18597" b="10000"/>
          <a:stretch/>
        </p:blipFill>
        <p:spPr>
          <a:xfrm>
            <a:off x="6760778" y="1107110"/>
            <a:ext cx="4063292" cy="2654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CA971-4675-4B26-97CE-3D5FA8FBE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6" y="2009918"/>
            <a:ext cx="5333787" cy="40003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7D0A21-4303-4467-BF0B-6A3B55FB7490}"/>
              </a:ext>
            </a:extLst>
          </p:cNvPr>
          <p:cNvGrpSpPr/>
          <p:nvPr/>
        </p:nvGrpSpPr>
        <p:grpSpPr>
          <a:xfrm>
            <a:off x="3626190" y="5388731"/>
            <a:ext cx="2333836" cy="798583"/>
            <a:chOff x="3438707" y="5326290"/>
            <a:chExt cx="2333836" cy="798583"/>
          </a:xfrm>
        </p:grpSpPr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54D9DF66-21B8-40AD-9EA0-27BCA57E1EAF}"/>
                </a:ext>
              </a:extLst>
            </p:cNvPr>
            <p:cNvSpPr/>
            <p:nvPr/>
          </p:nvSpPr>
          <p:spPr bwMode="auto">
            <a:xfrm rot="10800000" flipH="1">
              <a:off x="3438707" y="5326290"/>
              <a:ext cx="2333836" cy="683967"/>
            </a:xfrm>
            <a:prstGeom prst="ben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3F2095-CE46-439E-8628-8907A9EE435F}"/>
                </a:ext>
              </a:extLst>
            </p:cNvPr>
            <p:cNvSpPr/>
            <p:nvPr/>
          </p:nvSpPr>
          <p:spPr bwMode="auto">
            <a:xfrm>
              <a:off x="3991872" y="5593163"/>
              <a:ext cx="1187115" cy="5317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itchFamily="34" charset="0"/>
                </a:rPr>
                <a:t>VERA</a:t>
              </a:r>
              <a:endParaRPr lang="en-US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22342E-1154-4529-B690-83043FDCF353}"/>
              </a:ext>
            </a:extLst>
          </p:cNvPr>
          <p:cNvSpPr txBox="1"/>
          <p:nvPr/>
        </p:nvSpPr>
        <p:spPr>
          <a:xfrm>
            <a:off x="6917816" y="1476238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Data </a:t>
            </a:r>
          </a:p>
          <a:p>
            <a:r>
              <a:rPr lang="en-US" dirty="0"/>
              <a:t>Example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CBDBE4-506C-4CE3-B673-F72E57103928}"/>
              </a:ext>
            </a:extLst>
          </p:cNvPr>
          <p:cNvSpPr txBox="1">
            <a:spLocks/>
          </p:cNvSpPr>
          <p:nvPr/>
        </p:nvSpPr>
        <p:spPr bwMode="auto">
          <a:xfrm>
            <a:off x="438757" y="847743"/>
            <a:ext cx="5708752" cy="9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192024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75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6072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5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8096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60120" indent="-192024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35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2264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496312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2880360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264408" indent="-19202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dirty="0"/>
              <a:t>Strong azimuthal variance for corrosion thickness in both measured data and VERA with CILC analysis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275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A9A69-E416-4EDB-A4D9-206ECB85354F}"/>
              </a:ext>
            </a:extLst>
          </p:cNvPr>
          <p:cNvGrpSpPr/>
          <p:nvPr/>
        </p:nvGrpSpPr>
        <p:grpSpPr>
          <a:xfrm>
            <a:off x="2155783" y="1176837"/>
            <a:ext cx="5679571" cy="4884901"/>
            <a:chOff x="2153265" y="1229032"/>
            <a:chExt cx="4935793" cy="437535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82A6F3-DE61-4AA9-A0B1-F6BCC5635F74}"/>
                </a:ext>
              </a:extLst>
            </p:cNvPr>
            <p:cNvSpPr/>
            <p:nvPr/>
          </p:nvSpPr>
          <p:spPr bwMode="auto">
            <a:xfrm>
              <a:off x="2153265" y="1229032"/>
              <a:ext cx="4935793" cy="4375355"/>
            </a:xfrm>
            <a:custGeom>
              <a:avLst/>
              <a:gdLst>
                <a:gd name="connsiteX0" fmla="*/ 0 w 4935793"/>
                <a:gd name="connsiteY0" fmla="*/ 4375355 h 4375355"/>
                <a:gd name="connsiteX1" fmla="*/ 4935793 w 4935793"/>
                <a:gd name="connsiteY1" fmla="*/ 4365523 h 4375355"/>
                <a:gd name="connsiteX2" fmla="*/ 4168877 w 4935793"/>
                <a:gd name="connsiteY2" fmla="*/ 688258 h 4375355"/>
                <a:gd name="connsiteX3" fmla="*/ 4178709 w 4935793"/>
                <a:gd name="connsiteY3" fmla="*/ 0 h 4375355"/>
                <a:gd name="connsiteX4" fmla="*/ 1956619 w 4935793"/>
                <a:gd name="connsiteY4" fmla="*/ 0 h 4375355"/>
                <a:gd name="connsiteX5" fmla="*/ 1966451 w 4935793"/>
                <a:gd name="connsiteY5" fmla="*/ 688258 h 4375355"/>
                <a:gd name="connsiteX6" fmla="*/ 9832 w 4935793"/>
                <a:gd name="connsiteY6" fmla="*/ 3165987 h 4375355"/>
                <a:gd name="connsiteX7" fmla="*/ 0 w 4935793"/>
                <a:gd name="connsiteY7" fmla="*/ 4375355 h 437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5793" h="4375355">
                  <a:moveTo>
                    <a:pt x="0" y="4375355"/>
                  </a:moveTo>
                  <a:lnTo>
                    <a:pt x="4935793" y="4365523"/>
                  </a:lnTo>
                  <a:lnTo>
                    <a:pt x="4168877" y="688258"/>
                  </a:lnTo>
                  <a:lnTo>
                    <a:pt x="4178709" y="0"/>
                  </a:lnTo>
                  <a:lnTo>
                    <a:pt x="1956619" y="0"/>
                  </a:lnTo>
                  <a:lnTo>
                    <a:pt x="1966451" y="688258"/>
                  </a:lnTo>
                  <a:lnTo>
                    <a:pt x="9832" y="3165987"/>
                  </a:lnTo>
                  <a:cubicBezTo>
                    <a:pt x="6555" y="3569110"/>
                    <a:pt x="3277" y="3972232"/>
                    <a:pt x="0" y="437535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5719CA-832B-4567-94DC-05C0093D93D7}"/>
                </a:ext>
              </a:extLst>
            </p:cNvPr>
            <p:cNvSpPr txBox="1"/>
            <p:nvPr/>
          </p:nvSpPr>
          <p:spPr>
            <a:xfrm>
              <a:off x="4114800" y="1346897"/>
              <a:ext cx="2209800" cy="418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Multistate CTF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9FEACE-5656-4961-B931-1043E1F8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Multistate CTF: T/H + CRUD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3083F2B-870D-4511-B05C-FEB0A1C02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8" y="1756367"/>
            <a:ext cx="8655271" cy="40588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34BB0A-63DD-4E8C-B1F7-0C5D4309B544}"/>
              </a:ext>
            </a:extLst>
          </p:cNvPr>
          <p:cNvSpPr txBox="1"/>
          <p:nvPr/>
        </p:nvSpPr>
        <p:spPr>
          <a:xfrm>
            <a:off x="8569046" y="2813588"/>
            <a:ext cx="3093267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[STATE]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crud on</a:t>
            </a:r>
          </a:p>
          <a:p>
            <a:pPr lvl="1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[RUN]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exe_mode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nprocs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BA7787-8017-4163-9436-C0B0D32AE2AB}"/>
              </a:ext>
            </a:extLst>
          </p:cNvPr>
          <p:cNvSpPr txBox="1">
            <a:spLocks/>
          </p:cNvSpPr>
          <p:nvPr/>
        </p:nvSpPr>
        <p:spPr bwMode="auto">
          <a:xfrm>
            <a:off x="8150171" y="4765618"/>
            <a:ext cx="3772091" cy="1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256032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2064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4128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6352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3328416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840480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4352544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/>
              <a:t>Requires pre-calculated pin powers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deck.h5</a:t>
            </a:r>
          </a:p>
        </p:txBody>
      </p:sp>
    </p:spTree>
    <p:extLst>
      <p:ext uri="{BB962C8B-B14F-4D97-AF65-F5344CB8AC3E}">
        <p14:creationId xmlns:p14="http://schemas.microsoft.com/office/powerpoint/2010/main" val="1652404206"/>
      </p:ext>
    </p:extLst>
  </p:cSld>
  <p:clrMapOvr>
    <a:masterClrMapping/>
  </p:clrMapOvr>
</p:sld>
</file>

<file path=ppt/theme/theme1.xml><?xml version="1.0" encoding="utf-8"?>
<a:theme xmlns:a="http://schemas.openxmlformats.org/drawingml/2006/main" name="Phase 2 Template - Without NDA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00CC66"/>
      </a:accent3>
      <a:accent4>
        <a:srgbClr val="8064A2"/>
      </a:accent4>
      <a:accent5>
        <a:srgbClr val="27BFF0"/>
      </a:accent5>
      <a:accent6>
        <a:srgbClr val="F79646"/>
      </a:accent6>
      <a:hlink>
        <a:srgbClr val="2B3B92"/>
      </a:hlink>
      <a:folHlink>
        <a:srgbClr val="3F9AD5"/>
      </a:folHlink>
    </a:clrScheme>
    <a:fontScheme name="ORNL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RNL template_0704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3C581CA01034690F0BF0095E760B3" ma:contentTypeVersion="17" ma:contentTypeDescription="Create a new document." ma:contentTypeScope="" ma:versionID="f923a1b89edffa69cc448825bc178803">
  <xsd:schema xmlns:xsd="http://www.w3.org/2001/XMLSchema" xmlns:xs="http://www.w3.org/2001/XMLSchema" xmlns:p="http://schemas.microsoft.com/office/2006/metadata/properties" xmlns:ns1="http://schemas.microsoft.com/sharepoint/v3" xmlns:ns2="f9e257c5-eafb-4fe4-b089-5bd085c2c469" xmlns:ns3="9dbce406-2406-42b9-8999-9c57a3f0df0e" targetNamespace="http://schemas.microsoft.com/office/2006/metadata/properties" ma:root="true" ma:fieldsID="2a7648c052af563b01e3eb5401a0adbf" ns1:_="" ns2:_="" ns3:_="">
    <xsd:import namespace="http://schemas.microsoft.com/sharepoint/v3"/>
    <xsd:import namespace="f9e257c5-eafb-4fe4-b089-5bd085c2c469"/>
    <xsd:import namespace="9dbce406-2406-42b9-8999-9c57a3f0df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257c5-eafb-4fe4-b089-5bd085c2c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ce406-2406-42b9-8999-9c57a3f0df0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3FDEF9-539D-4929-AFB2-17931658A4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59B85-BC4E-4244-B0A0-466A926A34F0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4"/>
    <ds:schemaRef ds:uri="http://schemas.openxmlformats.org/package/2006/metadata/core-properties"/>
    <ds:schemaRef ds:uri="2df79c4b-422a-4389-bee9-4052db243df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29929C-26A2-4605-9EBF-4244CABB8C8F}"/>
</file>

<file path=docProps/app.xml><?xml version="1.0" encoding="utf-8"?>
<Properties xmlns="http://schemas.openxmlformats.org/officeDocument/2006/extended-properties" xmlns:vt="http://schemas.openxmlformats.org/officeDocument/2006/docPropsVTypes">
  <Template>Phase 2 Template - Without NDA</Template>
  <TotalTime>19753</TotalTime>
  <Words>1170</Words>
  <Application>Microsoft Office PowerPoint</Application>
  <PresentationFormat>Widescreen</PresentationFormat>
  <Paragraphs>249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Courier New</vt:lpstr>
      <vt:lpstr>Symbol</vt:lpstr>
      <vt:lpstr>Times New Roman</vt:lpstr>
      <vt:lpstr>Phase 2 Template - Without NDA</vt:lpstr>
      <vt:lpstr>Session 6 – CILC Inputs and Training Exercise</vt:lpstr>
      <vt:lpstr>Contents – Session 6</vt:lpstr>
      <vt:lpstr>CILC Analysis Overview</vt:lpstr>
      <vt:lpstr>Hi2Lo Model Approach</vt:lpstr>
      <vt:lpstr>ROTHCON Overview </vt:lpstr>
      <vt:lpstr>ROTHCON Refinement Study</vt:lpstr>
      <vt:lpstr>Effects of Using ROTHCON Maps </vt:lpstr>
      <vt:lpstr>Importance of Azimuthal Resolution in CILC Analysis</vt:lpstr>
      <vt:lpstr>Multistate CTF: T/H + CRUD</vt:lpstr>
      <vt:lpstr>Current CILC Analysis Process with VERA</vt:lpstr>
      <vt:lpstr>ROTHCON Grid Maps Files – gridDataFile.h5</vt:lpstr>
      <vt:lpstr>Source Term Initialization Input Overview</vt:lpstr>
      <vt:lpstr>VeraView CRUD Analysis Capabilities</vt:lpstr>
      <vt:lpstr>CILC Exercise with Single Assembly from SMR Cycle</vt:lpstr>
      <vt:lpstr>Extracting assembly for high-resolution CILC analysis with CTF Multistate</vt:lpstr>
      <vt:lpstr>CILC Exercise with Single Assembly from SMR Cycle</vt:lpstr>
      <vt:lpstr>CILC Exercise with Single Assembly from SMR Cycle</vt:lpstr>
      <vt:lpstr>VeraView CRUD Analysis </vt:lpstr>
      <vt:lpstr>Convert Multistate CTF Outputs Files to VERAView Compatible File</vt:lpstr>
      <vt:lpstr>VERAView Practice</vt:lpstr>
      <vt:lpstr>Thank You!</vt:lpstr>
      <vt:lpstr>Extra Slides </vt:lpstr>
      <vt:lpstr>Seabrook Cycle 5 Quarter Core Results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 for Cross Section Calculation in MPACT</dc:title>
  <dc:creator>Yuxuan Liu</dc:creator>
  <cp:lastModifiedBy>Lange, Travis L.</cp:lastModifiedBy>
  <cp:revision>451</cp:revision>
  <cp:lastPrinted>2015-08-03T18:13:04Z</cp:lastPrinted>
  <dcterms:created xsi:type="dcterms:W3CDTF">2016-04-18T18:57:31Z</dcterms:created>
  <dcterms:modified xsi:type="dcterms:W3CDTF">2019-02-14T13:00:14Z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0x01010050B3C581CA01034690F0BF0095E760B3</vt:lpwstr>
  </property>
</Properties>
</file>