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3" r:id="rId4"/>
  </p:sldMasterIdLst>
  <p:notesMasterIdLst>
    <p:notesMasterId r:id="rId25"/>
  </p:notesMasterIdLst>
  <p:sldIdLst>
    <p:sldId id="256" r:id="rId5"/>
    <p:sldId id="339" r:id="rId6"/>
    <p:sldId id="1071" r:id="rId7"/>
    <p:sldId id="348" r:id="rId8"/>
    <p:sldId id="330" r:id="rId9"/>
    <p:sldId id="349" r:id="rId10"/>
    <p:sldId id="1069" r:id="rId11"/>
    <p:sldId id="403" r:id="rId12"/>
    <p:sldId id="392" r:id="rId13"/>
    <p:sldId id="394" r:id="rId14"/>
    <p:sldId id="402" r:id="rId15"/>
    <p:sldId id="340" r:id="rId16"/>
    <p:sldId id="341" r:id="rId17"/>
    <p:sldId id="401" r:id="rId18"/>
    <p:sldId id="342" r:id="rId19"/>
    <p:sldId id="1070" r:id="rId20"/>
    <p:sldId id="400" r:id="rId21"/>
    <p:sldId id="343" r:id="rId22"/>
    <p:sldId id="399" r:id="rId23"/>
    <p:sldId id="398" r:id="rId2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20" userDrawn="1">
          <p15:clr>
            <a:srgbClr val="A4A3A4"/>
          </p15:clr>
        </p15:guide>
        <p15:guide id="3" orient="horz" pos="864" userDrawn="1">
          <p15:clr>
            <a:srgbClr val="A4A3A4"/>
          </p15:clr>
        </p15:guide>
        <p15:guide id="4" pos="3840" userDrawn="1">
          <p15:clr>
            <a:srgbClr val="A4A3A4"/>
          </p15:clr>
        </p15:guide>
        <p15:guide id="5" orient="horz" pos="768" userDrawn="1">
          <p15:clr>
            <a:srgbClr val="A4A3A4"/>
          </p15:clr>
        </p15:guide>
        <p15:guide id="6"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lins, Benjamin S." initials="BSC" lastIdx="3" clrIdx="0"/>
  <p:cmAuthor id="1" name="Beatty, Andrea L." initials="BAL" lastIdx="1" clrIdx="1">
    <p:extLst/>
  </p:cmAuthor>
  <p:cmAuthor id="2" name="Raney, Rose B." initials="RRB"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8B3"/>
    <a:srgbClr val="D7E1E6"/>
    <a:srgbClr val="C3D0D8"/>
    <a:srgbClr val="88DA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4332" autoAdjust="0"/>
  </p:normalViewPr>
  <p:slideViewPr>
    <p:cSldViewPr>
      <p:cViewPr varScale="1">
        <p:scale>
          <a:sx n="67" d="100"/>
          <a:sy n="67" d="100"/>
        </p:scale>
        <p:origin x="392" y="48"/>
      </p:cViewPr>
      <p:guideLst>
        <p:guide orient="horz" pos="3360"/>
        <p:guide pos="320"/>
        <p:guide orient="horz" pos="864"/>
        <p:guide pos="3840"/>
        <p:guide orient="horz" pos="768"/>
        <p:guide/>
      </p:guideLst>
    </p:cSldViewPr>
  </p:slideViewPr>
  <p:notesTextViewPr>
    <p:cViewPr>
      <p:scale>
        <a:sx n="1" d="1"/>
        <a:sy n="1" d="1"/>
      </p:scale>
      <p:origin x="0" y="0"/>
    </p:cViewPr>
  </p:notesTextViewPr>
  <p:sorterViewPr>
    <p:cViewPr>
      <p:scale>
        <a:sx n="150" d="100"/>
        <a:sy n="150" d="100"/>
      </p:scale>
      <p:origin x="0" y="0"/>
    </p:cViewPr>
  </p:sorterViewPr>
  <p:notesViewPr>
    <p:cSldViewPr>
      <p:cViewPr>
        <p:scale>
          <a:sx n="100" d="100"/>
          <a:sy n="100" d="100"/>
        </p:scale>
        <p:origin x="72" y="51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91EEA929-0B7A-6441-ACBB-49EF58E7BC11}" type="datetimeFigureOut">
              <a:rPr lang="en-US" smtClean="0"/>
              <a:t>2/14/2019</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B4623892-E2A8-B645-A815-EF0AE14C2C47}" type="slidenum">
              <a:rPr lang="en-US" smtClean="0"/>
              <a:t>‹#›</a:t>
            </a:fld>
            <a:endParaRPr lang="en-US"/>
          </a:p>
        </p:txBody>
      </p:sp>
    </p:spTree>
    <p:extLst>
      <p:ext uri="{BB962C8B-B14F-4D97-AF65-F5344CB8AC3E}">
        <p14:creationId xmlns:p14="http://schemas.microsoft.com/office/powerpoint/2010/main" val="3813530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9" name="Picture 28"/>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l="310" t="12963" r="90387"/>
          <a:stretch/>
        </p:blipFill>
        <p:spPr>
          <a:xfrm>
            <a:off x="9263300" y="0"/>
            <a:ext cx="2928701" cy="6858000"/>
          </a:xfrm>
          <a:prstGeom prst="rect">
            <a:avLst/>
          </a:prstGeom>
          <a:ln>
            <a:noFill/>
          </a:ln>
        </p:spPr>
      </p:pic>
      <p:sp>
        <p:nvSpPr>
          <p:cNvPr id="20" name="Rectangle 224"/>
          <p:cNvSpPr>
            <a:spLocks noGrp="1" noChangeArrowheads="1"/>
          </p:cNvSpPr>
          <p:nvPr>
            <p:ph type="ctrTitle" hasCustomPrompt="1"/>
          </p:nvPr>
        </p:nvSpPr>
        <p:spPr>
          <a:xfrm>
            <a:off x="355601" y="299642"/>
            <a:ext cx="6951524" cy="1333784"/>
          </a:xfrm>
        </p:spPr>
        <p:txBody>
          <a:bodyPr anchor="t"/>
          <a:lstStyle>
            <a:lvl1pPr algn="l">
              <a:defRPr sz="3200" kern="1200" baseline="0">
                <a:solidFill>
                  <a:schemeClr val="tx2"/>
                </a:solidFill>
                <a:latin typeface="Arial" panose="020B0604020202020204" pitchFamily="34" charset="0"/>
                <a:cs typeface="Arial" panose="020B0604020202020204" pitchFamily="34" charset="0"/>
              </a:defRPr>
            </a:lvl1pPr>
          </a:lstStyle>
          <a:p>
            <a:r>
              <a:rPr lang="en-US" dirty="0"/>
              <a:t>Presentation Title</a:t>
            </a:r>
          </a:p>
        </p:txBody>
      </p:sp>
      <p:sp>
        <p:nvSpPr>
          <p:cNvPr id="21" name="Rectangle 223"/>
          <p:cNvSpPr>
            <a:spLocks noGrp="1" noChangeArrowheads="1"/>
          </p:cNvSpPr>
          <p:nvPr>
            <p:ph type="subTitle" idx="1"/>
          </p:nvPr>
        </p:nvSpPr>
        <p:spPr>
          <a:xfrm>
            <a:off x="355601" y="1849042"/>
            <a:ext cx="6347009" cy="685800"/>
          </a:xfrm>
        </p:spPr>
        <p:txBody>
          <a:bodyPr lIns="102413">
            <a:noAutofit/>
          </a:bodyPr>
          <a:lstStyle>
            <a:lvl1pPr marL="0" indent="0" algn="l">
              <a:buFont typeface="Symbol" pitchFamily="18" charset="2"/>
              <a:buNone/>
              <a:defRPr sz="240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a:t>Click to edit Master subtitle style</a:t>
            </a:r>
            <a:endParaRPr lang="en-US"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68" t="42456" r="3759" b="41270"/>
          <a:stretch/>
        </p:blipFill>
        <p:spPr>
          <a:xfrm>
            <a:off x="9834620" y="2709308"/>
            <a:ext cx="1849355" cy="1040262"/>
          </a:xfrm>
          <a:prstGeom prst="rect">
            <a:avLst/>
          </a:prstGeom>
          <a:ln w="19050">
            <a:noFill/>
          </a:ln>
          <a:effectLst>
            <a:outerShdw blurRad="50800" dist="38100" dir="2700000" algn="tl" rotWithShape="0">
              <a:prstClr val="black">
                <a:alpha val="40000"/>
              </a:prstClr>
            </a:outerShdw>
          </a:effectLst>
        </p:spPr>
      </p:pic>
      <p:pic>
        <p:nvPicPr>
          <p:cNvPr id="10" name="Picture 2" descr="C:\Rose\Phase 2 planning\graphics\cover art 2 copy copy.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9570" t="23782" r="26989" b="44316"/>
          <a:stretch/>
        </p:blipFill>
        <p:spPr bwMode="auto">
          <a:xfrm>
            <a:off x="9834584" y="362840"/>
            <a:ext cx="1849417" cy="1040296"/>
          </a:xfrm>
          <a:prstGeom prst="rect">
            <a:avLst/>
          </a:prstGeom>
          <a:noFill/>
          <a:ln w="1905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834620" y="1536093"/>
            <a:ext cx="1849355" cy="1040262"/>
          </a:xfrm>
          <a:prstGeom prst="rect">
            <a:avLst/>
          </a:prstGeom>
          <a:noFill/>
          <a:ln w="19050">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p:cNvPicPr>
          <p:nvPr userDrawn="1"/>
        </p:nvPicPr>
        <p:blipFill rotWithShape="1">
          <a:blip r:embed="rId6" cstate="print">
            <a:extLst>
              <a:ext uri="{28A0092B-C50C-407E-A947-70E740481C1C}">
                <a14:useLocalDpi xmlns:a14="http://schemas.microsoft.com/office/drawing/2010/main" val="0"/>
              </a:ext>
            </a:extLst>
          </a:blip>
          <a:srcRect l="37136" t="33651" r="13467" b="10836"/>
          <a:stretch/>
        </p:blipFill>
        <p:spPr>
          <a:xfrm>
            <a:off x="9834620" y="3882523"/>
            <a:ext cx="1849355" cy="1040262"/>
          </a:xfrm>
          <a:prstGeom prst="rect">
            <a:avLst/>
          </a:prstGeom>
          <a:ln w="19050">
            <a:noFill/>
          </a:ln>
          <a:effectLst>
            <a:outerShdw blurRad="50800" dist="38100" dir="2700000" algn="tl" rotWithShape="0">
              <a:prstClr val="black">
                <a:alpha val="40000"/>
              </a:prstClr>
            </a:outerShdw>
          </a:effectLst>
        </p:spPr>
      </p:pic>
      <p:pic>
        <p:nvPicPr>
          <p:cNvPr id="7" name="Picture 6"/>
          <p:cNvPicPr>
            <a:picLocks noChangeAspect="1"/>
          </p:cNvPicPr>
          <p:nvPr userDrawn="1"/>
        </p:nvPicPr>
        <p:blipFill rotWithShape="1">
          <a:blip r:embed="rId7" cstate="print">
            <a:extLst>
              <a:ext uri="{28A0092B-C50C-407E-A947-70E740481C1C}">
                <a14:useLocalDpi xmlns:a14="http://schemas.microsoft.com/office/drawing/2010/main" val="0"/>
              </a:ext>
            </a:extLst>
          </a:blip>
          <a:srcRect l="5729" r="5729"/>
          <a:stretch/>
        </p:blipFill>
        <p:spPr>
          <a:xfrm>
            <a:off x="9834620" y="5055738"/>
            <a:ext cx="1849355" cy="1040262"/>
          </a:xfrm>
          <a:prstGeom prst="rect">
            <a:avLst/>
          </a:prstGeom>
          <a:ln w="19050">
            <a:noFill/>
          </a:ln>
          <a:effectLst>
            <a:outerShdw blurRad="50800" dist="38100" dir="2700000" algn="tl" rotWithShape="0">
              <a:prstClr val="black">
                <a:alpha val="40000"/>
              </a:prstClr>
            </a:outerShdw>
          </a:effectLst>
        </p:spPr>
      </p:pic>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3200" y="6310313"/>
            <a:ext cx="4425704" cy="464833"/>
          </a:xfrm>
          <a:prstGeom prst="rect">
            <a:avLst/>
          </a:prstGeom>
        </p:spPr>
      </p:pic>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57813" y="6282186"/>
            <a:ext cx="2329388" cy="423414"/>
          </a:xfrm>
          <a:prstGeom prst="rect">
            <a:avLst/>
          </a:prstGeom>
        </p:spPr>
      </p:pic>
      <p:sp>
        <p:nvSpPr>
          <p:cNvPr id="14" name="Rectangle 13"/>
          <p:cNvSpPr/>
          <p:nvPr userDrawn="1"/>
        </p:nvSpPr>
        <p:spPr bwMode="auto">
          <a:xfrm>
            <a:off x="-4233" y="-1"/>
            <a:ext cx="12228239"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5" name="Rectangle 14"/>
          <p:cNvSpPr/>
          <p:nvPr userDrawn="1"/>
        </p:nvSpPr>
        <p:spPr bwMode="auto">
          <a:xfrm>
            <a:off x="-4233" y="6780023"/>
            <a:ext cx="12228239" cy="91440"/>
          </a:xfrm>
          <a:prstGeom prst="rect">
            <a:avLst/>
          </a:prstGeom>
          <a:gradFill flip="none" rotWithShape="1">
            <a:gsLst>
              <a:gs pos="94000">
                <a:srgbClr val="B0B9C6"/>
              </a:gs>
              <a:gs pos="70000">
                <a:srgbClr val="95A4B8"/>
              </a:gs>
              <a:gs pos="37000">
                <a:schemeClr val="tx2"/>
              </a:gs>
              <a:gs pos="100000">
                <a:schemeClr val="bg1">
                  <a:alpha val="0"/>
                  <a:lumMod val="86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416715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1"/>
            <a:ext cx="2844800" cy="365125"/>
          </a:xfrm>
          <a:prstGeom prst="rect">
            <a:avLst/>
          </a:prstGeom>
        </p:spPr>
        <p:txBody>
          <a:bodyPr/>
          <a:lstStyle/>
          <a:p>
            <a:fld id="{54DF2900-9D1C-4F7B-92C1-8FEFC072A7E8}" type="slidenum">
              <a:rPr lang="en-US" smtClean="0"/>
              <a:pPr/>
              <a:t>‹#›</a:t>
            </a:fld>
            <a:endParaRPr lang="en-US"/>
          </a:p>
        </p:txBody>
      </p:sp>
      <p:sp>
        <p:nvSpPr>
          <p:cNvPr id="4" name="Title 1"/>
          <p:cNvSpPr>
            <a:spLocks noGrp="1"/>
          </p:cNvSpPr>
          <p:nvPr>
            <p:ph type="title"/>
          </p:nvPr>
        </p:nvSpPr>
        <p:spPr>
          <a:xfrm>
            <a:off x="1474822" y="493295"/>
            <a:ext cx="9242359" cy="1096634"/>
          </a:xfrm>
          <a:prstGeom prst="rect">
            <a:avLst/>
          </a:prstGeom>
        </p:spPr>
        <p:txBody>
          <a:bodyPr rtlCol="0">
            <a:normAutofit/>
          </a:bodyPr>
          <a:lstStyle>
            <a:lvl1pPr algn="ctr">
              <a:defRPr sz="3600" i="1" kern="1200">
                <a:solidFill>
                  <a:schemeClr val="bg2"/>
                </a:solidFill>
                <a:effectLst/>
                <a:latin typeface="Times New Roman" pitchFamily="18" charset="0"/>
                <a:ea typeface="+mn-ea"/>
                <a:cs typeface="Times New Roman" pitchFamily="18" charset="0"/>
              </a:defRPr>
            </a:lvl1pPr>
          </a:lstStyle>
          <a:p>
            <a:pPr lvl="0"/>
            <a:r>
              <a:rPr lang="en-US" dirty="0"/>
              <a:t>Click to edit Master title style</a:t>
            </a:r>
            <a:endParaRPr dirty="0"/>
          </a:p>
        </p:txBody>
      </p:sp>
    </p:spTree>
    <p:extLst>
      <p:ext uri="{BB962C8B-B14F-4D97-AF65-F5344CB8AC3E}">
        <p14:creationId xmlns:p14="http://schemas.microsoft.com/office/powerpoint/2010/main" val="138490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1"/>
            <a:ext cx="2844800" cy="365125"/>
          </a:xfrm>
          <a:prstGeom prst="rect">
            <a:avLst/>
          </a:prstGeom>
        </p:spPr>
        <p:txBody>
          <a:bodyPr/>
          <a:lstStyle/>
          <a:p>
            <a:fld id="{54DF2900-9D1C-4F7B-92C1-8FEFC072A7E8}" type="slidenum">
              <a:rPr lang="en-US" smtClean="0"/>
              <a:pPr/>
              <a:t>‹#›</a:t>
            </a:fld>
            <a:endParaRPr lang="en-US"/>
          </a:p>
        </p:txBody>
      </p:sp>
      <p:pic>
        <p:nvPicPr>
          <p:cNvPr id="4" name="Picture 14"/>
          <p:cNvPicPr>
            <a:picLocks noChangeAspect="1"/>
          </p:cNvPicPr>
          <p:nvPr userDrawn="1"/>
        </p:nvPicPr>
        <p:blipFill>
          <a:blip r:embed="rId2" cstate="print"/>
          <a:srcRect/>
          <a:stretch>
            <a:fillRect/>
          </a:stretch>
        </p:blipFill>
        <p:spPr bwMode="auto">
          <a:xfrm>
            <a:off x="4404784" y="5932489"/>
            <a:ext cx="3401483" cy="503237"/>
          </a:xfrm>
          <a:prstGeom prst="rect">
            <a:avLst/>
          </a:prstGeom>
          <a:noFill/>
          <a:ln w="9525">
            <a:noFill/>
            <a:miter lim="800000"/>
            <a:headEnd/>
            <a:tailEnd/>
          </a:ln>
        </p:spPr>
      </p:pic>
      <p:sp>
        <p:nvSpPr>
          <p:cNvPr id="6" name="Title 1"/>
          <p:cNvSpPr>
            <a:spLocks noGrp="1"/>
          </p:cNvSpPr>
          <p:nvPr>
            <p:ph type="title"/>
          </p:nvPr>
        </p:nvSpPr>
        <p:spPr>
          <a:xfrm>
            <a:off x="1474822" y="493295"/>
            <a:ext cx="9242359" cy="1096634"/>
          </a:xfrm>
          <a:prstGeom prst="rect">
            <a:avLst/>
          </a:prstGeom>
        </p:spPr>
        <p:txBody>
          <a:bodyPr rtlCol="0">
            <a:normAutofit/>
          </a:bodyPr>
          <a:lstStyle>
            <a:lvl1pPr algn="ctr">
              <a:defRPr sz="3600" i="1" kern="1200">
                <a:solidFill>
                  <a:schemeClr val="bg2"/>
                </a:solidFill>
                <a:effectLst/>
                <a:latin typeface="Times New Roman" pitchFamily="18" charset="0"/>
                <a:ea typeface="+mn-ea"/>
                <a:cs typeface="Times New Roman" pitchFamily="18" charset="0"/>
              </a:defRPr>
            </a:lvl1pPr>
          </a:lstStyle>
          <a:p>
            <a:pPr lvl="0"/>
            <a:r>
              <a:rPr lang="en-US" dirty="0"/>
              <a:t>Click to edit Master title style</a:t>
            </a:r>
            <a:endParaRPr dirty="0"/>
          </a:p>
        </p:txBody>
      </p:sp>
      <p:sp>
        <p:nvSpPr>
          <p:cNvPr id="8" name="Content Placeholder 7"/>
          <p:cNvSpPr>
            <a:spLocks noGrp="1"/>
          </p:cNvSpPr>
          <p:nvPr>
            <p:ph sz="quarter" idx="11"/>
          </p:nvPr>
        </p:nvSpPr>
        <p:spPr>
          <a:xfrm>
            <a:off x="886885" y="1804988"/>
            <a:ext cx="5209116" cy="41275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p:cNvSpPr>
            <a:spLocks noGrp="1"/>
          </p:cNvSpPr>
          <p:nvPr>
            <p:ph sz="quarter" idx="12"/>
          </p:nvPr>
        </p:nvSpPr>
        <p:spPr>
          <a:xfrm>
            <a:off x="6133042" y="1804988"/>
            <a:ext cx="5209116" cy="41275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with take-away">
    <p:spTree>
      <p:nvGrpSpPr>
        <p:cNvPr id="1" name=""/>
        <p:cNvGrpSpPr/>
        <p:nvPr/>
      </p:nvGrpSpPr>
      <p:grpSpPr>
        <a:xfrm>
          <a:off x="0" y="0"/>
          <a:ext cx="0" cy="0"/>
          <a:chOff x="0" y="0"/>
          <a:chExt cx="0" cy="0"/>
        </a:xfrm>
      </p:grpSpPr>
      <p:sp>
        <p:nvSpPr>
          <p:cNvPr id="2" name="Title 1"/>
          <p:cNvSpPr>
            <a:spLocks noGrp="1"/>
          </p:cNvSpPr>
          <p:nvPr>
            <p:ph type="title"/>
          </p:nvPr>
        </p:nvSpPr>
        <p:spPr>
          <a:xfrm>
            <a:off x="385901" y="274638"/>
            <a:ext cx="11118148" cy="855663"/>
          </a:xfrm>
          <a:noFill/>
        </p:spPr>
        <p:txBody>
          <a:bodyPr lIns="91440" tIns="54864" rIns="91440" bIns="54864" anchor="t" anchorCtr="0"/>
          <a:lstStyle>
            <a:lvl1pPr algn="l">
              <a:defRPr sz="3200">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3635" y="1371600"/>
            <a:ext cx="11027165" cy="3962400"/>
          </a:xfrm>
          <a:noFill/>
        </p:spPr>
        <p:txBody>
          <a:bodyPr lIns="45720" tIns="45720" rIns="45720" bIns="45720">
            <a:noAutofit/>
          </a:bodyPr>
          <a:lstStyle>
            <a:lvl1pPr>
              <a:lnSpc>
                <a:spcPct val="90000"/>
              </a:lnSpc>
              <a:spcBef>
                <a:spcPts val="600"/>
              </a:spcBef>
              <a:buClr>
                <a:schemeClr val="tx2"/>
              </a:buClr>
              <a:buSzPct val="100000"/>
              <a:buFont typeface="Arial" pitchFamily="34" charset="0"/>
              <a:buChar char="•"/>
              <a:defRPr sz="2500" b="0">
                <a:latin typeface="Arial" panose="020B0604020202020204" pitchFamily="34" charset="0"/>
                <a:cs typeface="Arial" panose="020B0604020202020204" pitchFamily="34" charset="0"/>
              </a:defRPr>
            </a:lvl1pPr>
            <a:lvl2pPr>
              <a:lnSpc>
                <a:spcPct val="90000"/>
              </a:lnSpc>
              <a:spcBef>
                <a:spcPts val="600"/>
              </a:spcBef>
              <a:buClr>
                <a:schemeClr val="tx2"/>
              </a:buClr>
              <a:buSzPct val="100000"/>
              <a:buFont typeface="Arial Narrow" pitchFamily="34" charset="0"/>
              <a:buChar char="–"/>
              <a:defRPr sz="2000" b="0">
                <a:latin typeface="Arial" panose="020B0604020202020204" pitchFamily="34" charset="0"/>
                <a:cs typeface="Arial" panose="020B0604020202020204" pitchFamily="34" charset="0"/>
              </a:defRPr>
            </a:lvl2pPr>
            <a:lvl3pPr marL="768096" indent="-256032">
              <a:lnSpc>
                <a:spcPct val="90000"/>
              </a:lnSpc>
              <a:spcBef>
                <a:spcPts val="600"/>
              </a:spcBef>
              <a:buClr>
                <a:schemeClr val="tx2"/>
              </a:buClr>
              <a:buSzPct val="100000"/>
              <a:buFont typeface="Arial" pitchFamily="34" charset="0"/>
              <a:buChar char="•"/>
              <a:defRPr sz="2000" b="0" i="0">
                <a:latin typeface="Arial" panose="020B0604020202020204" pitchFamily="34" charset="0"/>
                <a:cs typeface="Arial" panose="020B0604020202020204" pitchFamily="34" charset="0"/>
              </a:defRPr>
            </a:lvl3pPr>
            <a:lvl4pPr>
              <a:lnSpc>
                <a:spcPct val="90000"/>
              </a:lnSpc>
              <a:spcBef>
                <a:spcPts val="600"/>
              </a:spcBef>
              <a:buClr>
                <a:schemeClr val="tx2"/>
              </a:buClr>
              <a:buSzPct val="100000"/>
              <a:buFont typeface="Arial Narrow" pitchFamily="34" charset="0"/>
              <a:buChar char="–"/>
              <a:defRPr sz="1800" b="0" i="0">
                <a:latin typeface="Arial" panose="020B0604020202020204" pitchFamily="34" charset="0"/>
                <a:cs typeface="Arial" panose="020B0604020202020204" pitchFamily="34" charset="0"/>
              </a:defRPr>
            </a:lvl4pPr>
            <a:lvl5pPr marL="1280160" indent="-256032">
              <a:lnSpc>
                <a:spcPct val="90000"/>
              </a:lnSpc>
              <a:spcBef>
                <a:spcPts val="600"/>
              </a:spcBef>
              <a:buClr>
                <a:schemeClr val="tx2"/>
              </a:buClr>
              <a:buSzPct val="100000"/>
              <a:buFont typeface="Arial" pitchFamily="34" charset="0"/>
              <a:buChar char="•"/>
              <a:defRPr sz="18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0"/>
          </p:nvPr>
        </p:nvSpPr>
        <p:spPr>
          <a:xfrm>
            <a:off x="2540000" y="5486401"/>
            <a:ext cx="7188200" cy="435811"/>
          </a:xfrm>
          <a:gradFill>
            <a:gsLst>
              <a:gs pos="0">
                <a:srgbClr val="8FA8B3"/>
              </a:gs>
              <a:gs pos="80000">
                <a:srgbClr val="C3D0D8"/>
              </a:gs>
              <a:gs pos="100000">
                <a:srgbClr val="D7E1E6"/>
              </a:gs>
            </a:gsLst>
          </a:gradFill>
        </p:spPr>
        <p:style>
          <a:lnRef idx="0">
            <a:schemeClr val="accent4"/>
          </a:lnRef>
          <a:fillRef idx="3">
            <a:schemeClr val="accent4"/>
          </a:fillRef>
          <a:effectRef idx="3">
            <a:schemeClr val="accent4"/>
          </a:effectRef>
          <a:fontRef idx="none"/>
        </p:style>
        <p:txBody>
          <a:bodyPr anchor="ctr">
            <a:spAutoFit/>
          </a:bodyPr>
          <a:lstStyle>
            <a:lvl1pPr marL="0" indent="0" algn="ctr">
              <a:buNone/>
              <a:defRPr sz="2400">
                <a:solidFill>
                  <a:schemeClr val="accent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3114094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0144" y="274321"/>
            <a:ext cx="11090656" cy="855663"/>
          </a:xfrm>
        </p:spPr>
        <p:txBody>
          <a:bodyPr lIns="91440" tIns="54864" rIns="91440" bIns="54864" anchor="t" anchorCtr="0"/>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p:cNvSpPr>
            <a:spLocks noGrp="1"/>
          </p:cNvSpPr>
          <p:nvPr>
            <p:ph idx="1"/>
          </p:nvPr>
        </p:nvSpPr>
        <p:spPr>
          <a:xfrm>
            <a:off x="451104" y="1371600"/>
            <a:ext cx="11033760" cy="3959352"/>
          </a:xfrm>
          <a:noFill/>
        </p:spPr>
        <p:txBody>
          <a:bodyPr lIns="45720" tIns="45720" rIns="45720" bIns="45720">
            <a:noAutofit/>
          </a:bodyPr>
          <a:lstStyle>
            <a:lvl1pPr algn="l">
              <a:lnSpc>
                <a:spcPct val="90000"/>
              </a:lnSpc>
              <a:spcBef>
                <a:spcPts val="600"/>
              </a:spcBef>
              <a:buClr>
                <a:schemeClr val="tx2"/>
              </a:buClr>
              <a:buSzPct val="100000"/>
              <a:buFont typeface="Arial" pitchFamily="34" charset="0"/>
              <a:buChar char="•"/>
              <a:defRPr sz="2500" b="0">
                <a:latin typeface="Arial" panose="020B0604020202020204" pitchFamily="34" charset="0"/>
                <a:cs typeface="Arial" panose="020B0604020202020204" pitchFamily="34" charset="0"/>
              </a:defRPr>
            </a:lvl1pPr>
            <a:lvl2pPr algn="l">
              <a:lnSpc>
                <a:spcPct val="90000"/>
              </a:lnSpc>
              <a:spcBef>
                <a:spcPts val="600"/>
              </a:spcBef>
              <a:buClr>
                <a:schemeClr val="tx2"/>
              </a:buClr>
              <a:buSzPct val="100000"/>
              <a:buFont typeface="Arial Narrow" pitchFamily="34" charset="0"/>
              <a:buChar char="–"/>
              <a:defRPr sz="2000" b="0">
                <a:latin typeface="Arial" panose="020B0604020202020204" pitchFamily="34" charset="0"/>
                <a:cs typeface="Arial" panose="020B0604020202020204" pitchFamily="34" charset="0"/>
              </a:defRPr>
            </a:lvl2pPr>
            <a:lvl3pPr marL="768096" indent="-256032" algn="l">
              <a:lnSpc>
                <a:spcPct val="90000"/>
              </a:lnSpc>
              <a:spcBef>
                <a:spcPts val="600"/>
              </a:spcBef>
              <a:buClr>
                <a:schemeClr val="tx2"/>
              </a:buClr>
              <a:buSzPct val="100000"/>
              <a:buFont typeface="Arial" pitchFamily="34" charset="0"/>
              <a:buChar char="•"/>
              <a:defRPr sz="2000" b="0" i="0">
                <a:latin typeface="Arial" panose="020B0604020202020204" pitchFamily="34" charset="0"/>
                <a:cs typeface="Arial" panose="020B0604020202020204" pitchFamily="34" charset="0"/>
              </a:defRPr>
            </a:lvl3pPr>
            <a:lvl4pPr algn="l">
              <a:lnSpc>
                <a:spcPct val="90000"/>
              </a:lnSpc>
              <a:spcBef>
                <a:spcPts val="600"/>
              </a:spcBef>
              <a:buClr>
                <a:schemeClr val="tx2"/>
              </a:buClr>
              <a:buSzPct val="100000"/>
              <a:buFont typeface="Arial Narrow" pitchFamily="34" charset="0"/>
              <a:buChar char="–"/>
              <a:defRPr sz="1800" b="0" i="0">
                <a:latin typeface="Arial" panose="020B0604020202020204" pitchFamily="34" charset="0"/>
                <a:cs typeface="Arial" panose="020B0604020202020204" pitchFamily="34" charset="0"/>
              </a:defRPr>
            </a:lvl4pPr>
            <a:lvl5pPr marL="1280160" indent="-256032" algn="l">
              <a:lnSpc>
                <a:spcPct val="90000"/>
              </a:lnSpc>
              <a:spcBef>
                <a:spcPts val="600"/>
              </a:spcBef>
              <a:buClr>
                <a:schemeClr val="tx2"/>
              </a:buClr>
              <a:buSzPct val="100000"/>
              <a:buFont typeface="Arial" pitchFamily="34" charset="0"/>
              <a:buChar char="•"/>
              <a:defRPr sz="18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40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0144" y="274321"/>
            <a:ext cx="11090656" cy="855663"/>
          </a:xfrm>
        </p:spPr>
        <p:txBody>
          <a:bodyPr lIns="91440" tIns="54864" rIns="91440" bIns="54864" anchor="t" anchorCtr="0"/>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0223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with take-away">
    <p:spTree>
      <p:nvGrpSpPr>
        <p:cNvPr id="1" name=""/>
        <p:cNvGrpSpPr/>
        <p:nvPr/>
      </p:nvGrpSpPr>
      <p:grpSpPr>
        <a:xfrm>
          <a:off x="0" y="0"/>
          <a:ext cx="0" cy="0"/>
          <a:chOff x="0" y="0"/>
          <a:chExt cx="0" cy="0"/>
        </a:xfrm>
      </p:grpSpPr>
      <p:sp>
        <p:nvSpPr>
          <p:cNvPr id="2" name="Title 1"/>
          <p:cNvSpPr>
            <a:spLocks noGrp="1"/>
          </p:cNvSpPr>
          <p:nvPr>
            <p:ph type="title"/>
          </p:nvPr>
        </p:nvSpPr>
        <p:spPr>
          <a:xfrm>
            <a:off x="390144" y="274321"/>
            <a:ext cx="11090656" cy="855663"/>
          </a:xfrm>
        </p:spPr>
        <p:txBody>
          <a:bodyPr lIns="91440" rIns="91440"/>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1104" y="1371600"/>
            <a:ext cx="11033760" cy="3959352"/>
          </a:xfrm>
        </p:spPr>
        <p:txBody>
          <a:bodyPr>
            <a:noAutofit/>
          </a:bodyPr>
          <a:lstStyle>
            <a:lvl1pPr>
              <a:lnSpc>
                <a:spcPct val="90000"/>
              </a:lnSpc>
              <a:spcBef>
                <a:spcPts val="600"/>
              </a:spcBef>
              <a:buClr>
                <a:schemeClr val="tx2"/>
              </a:buClr>
              <a:buSzPct val="100000"/>
              <a:buFont typeface="Arial" pitchFamily="34" charset="0"/>
              <a:buChar char="•"/>
              <a:defRPr sz="2500" b="0">
                <a:latin typeface="Arial" panose="020B0604020202020204" pitchFamily="34" charset="0"/>
                <a:cs typeface="Arial" panose="020B0604020202020204" pitchFamily="34" charset="0"/>
              </a:defRPr>
            </a:lvl1pPr>
            <a:lvl2pPr>
              <a:lnSpc>
                <a:spcPct val="90000"/>
              </a:lnSpc>
              <a:spcBef>
                <a:spcPts val="600"/>
              </a:spcBef>
              <a:buClr>
                <a:schemeClr val="tx2"/>
              </a:buClr>
              <a:buSzPct val="100000"/>
              <a:buFont typeface="Arial Narrow" pitchFamily="34" charset="0"/>
              <a:buChar char="–"/>
              <a:defRPr sz="2000" b="0">
                <a:latin typeface="Arial" panose="020B0604020202020204" pitchFamily="34" charset="0"/>
                <a:cs typeface="Arial" panose="020B0604020202020204" pitchFamily="34" charset="0"/>
              </a:defRPr>
            </a:lvl2pPr>
            <a:lvl3pPr marL="768096" indent="-256032">
              <a:lnSpc>
                <a:spcPct val="90000"/>
              </a:lnSpc>
              <a:spcBef>
                <a:spcPts val="600"/>
              </a:spcBef>
              <a:buClr>
                <a:schemeClr val="tx2"/>
              </a:buClr>
              <a:buSzPct val="100000"/>
              <a:buFont typeface="Arial" pitchFamily="34" charset="0"/>
              <a:buChar char="•"/>
              <a:defRPr sz="1700" b="0" i="0">
                <a:latin typeface="Arial" panose="020B0604020202020204" pitchFamily="34" charset="0"/>
                <a:cs typeface="Arial" panose="020B0604020202020204" pitchFamily="34" charset="0"/>
              </a:defRPr>
            </a:lvl3pPr>
            <a:lvl4pPr>
              <a:lnSpc>
                <a:spcPct val="90000"/>
              </a:lnSpc>
              <a:spcBef>
                <a:spcPts val="600"/>
              </a:spcBef>
              <a:buClr>
                <a:schemeClr val="tx2"/>
              </a:buClr>
              <a:buSzPct val="100000"/>
              <a:buFont typeface="Arial Narrow" pitchFamily="34" charset="0"/>
              <a:buChar char="–"/>
              <a:defRPr sz="1400" b="0" i="0">
                <a:latin typeface="Arial" panose="020B0604020202020204" pitchFamily="34" charset="0"/>
                <a:cs typeface="Arial" panose="020B0604020202020204" pitchFamily="34" charset="0"/>
              </a:defRPr>
            </a:lvl4pPr>
            <a:lvl5pPr marL="1280160" indent="-256032">
              <a:lnSpc>
                <a:spcPct val="90000"/>
              </a:lnSpc>
              <a:spcBef>
                <a:spcPts val="600"/>
              </a:spcBef>
              <a:buClr>
                <a:schemeClr val="tx2"/>
              </a:buClr>
              <a:buSzPct val="100000"/>
              <a:buFont typeface="Arial" pitchFamily="34" charset="0"/>
              <a:buChar char="•"/>
              <a:defRPr sz="14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6"/>
          <p:cNvSpPr>
            <a:spLocks noGrp="1"/>
          </p:cNvSpPr>
          <p:nvPr>
            <p:ph type="body" sz="quarter" idx="11"/>
          </p:nvPr>
        </p:nvSpPr>
        <p:spPr>
          <a:xfrm>
            <a:off x="2540000" y="5812590"/>
            <a:ext cx="7188200" cy="435811"/>
          </a:xfrm>
          <a:gradFill>
            <a:gsLst>
              <a:gs pos="0">
                <a:srgbClr val="8FA8B3"/>
              </a:gs>
              <a:gs pos="80000">
                <a:srgbClr val="C3D0D8"/>
              </a:gs>
              <a:gs pos="100000">
                <a:srgbClr val="D7E1E6"/>
              </a:gs>
            </a:gsLst>
          </a:gradFill>
        </p:spPr>
        <p:style>
          <a:lnRef idx="0">
            <a:schemeClr val="accent4"/>
          </a:lnRef>
          <a:fillRef idx="3">
            <a:schemeClr val="accent4"/>
          </a:fillRef>
          <a:effectRef idx="3">
            <a:schemeClr val="accent4"/>
          </a:effectRef>
          <a:fontRef idx="none"/>
        </p:style>
        <p:txBody>
          <a:bodyPr anchor="ctr">
            <a:spAutoFit/>
          </a:bodyPr>
          <a:lstStyle>
            <a:lvl1pPr marL="0" indent="0" algn="ctr">
              <a:buNone/>
              <a:defRPr sz="2400">
                <a:solidFill>
                  <a:schemeClr val="accent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3114094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0144" y="274320"/>
            <a:ext cx="11094720" cy="859536"/>
          </a:xfrm>
        </p:spPr>
        <p:txBody>
          <a:bodyPr lIns="91440" tIns="54864" rIns="91440" bIns="54864" anchor="t" anchorCtr="0"/>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userDrawn="1"/>
        </p:nvCxnSpPr>
        <p:spPr bwMode="auto">
          <a:xfrm>
            <a:off x="484293" y="3604769"/>
            <a:ext cx="10607040" cy="2527"/>
          </a:xfrm>
          <a:prstGeom prst="line">
            <a:avLst/>
          </a:prstGeom>
          <a:solidFill>
            <a:schemeClr val="accent1"/>
          </a:solidFill>
          <a:ln w="38100" cap="flat" cmpd="sng" algn="ctr">
            <a:solidFill>
              <a:schemeClr val="accent1">
                <a:lumMod val="50000"/>
                <a:lumOff val="50000"/>
              </a:schemeClr>
            </a:solidFill>
            <a:prstDash val="solid"/>
            <a:round/>
            <a:headEnd type="none" w="med" len="med"/>
            <a:tailEnd type="none" w="med" len="med"/>
          </a:ln>
          <a:effectLst/>
        </p:spPr>
      </p:cxnSp>
      <p:cxnSp>
        <p:nvCxnSpPr>
          <p:cNvPr id="4" name="Straight Connector 3"/>
          <p:cNvCxnSpPr/>
          <p:nvPr userDrawn="1"/>
        </p:nvCxnSpPr>
        <p:spPr bwMode="auto">
          <a:xfrm rot="5400000">
            <a:off x="4600575" y="4099010"/>
            <a:ext cx="990600" cy="2117"/>
          </a:xfrm>
          <a:prstGeom prst="line">
            <a:avLst/>
          </a:prstGeom>
          <a:solidFill>
            <a:schemeClr val="accent1"/>
          </a:solidFill>
          <a:ln w="38100" cap="flat" cmpd="sng" algn="ctr">
            <a:solidFill>
              <a:schemeClr val="accent1">
                <a:lumMod val="50000"/>
                <a:lumOff val="50000"/>
              </a:schemeClr>
            </a:solidFill>
            <a:prstDash val="solid"/>
            <a:round/>
            <a:headEnd type="none" w="med" len="med"/>
            <a:tailEnd type="none" w="med" len="med"/>
          </a:ln>
          <a:effectLst/>
        </p:spPr>
      </p:cxnSp>
      <p:cxnSp>
        <p:nvCxnSpPr>
          <p:cNvPr id="5" name="Straight Connector 4"/>
          <p:cNvCxnSpPr/>
          <p:nvPr userDrawn="1"/>
        </p:nvCxnSpPr>
        <p:spPr bwMode="auto">
          <a:xfrm rot="5400000">
            <a:off x="6835775" y="3108410"/>
            <a:ext cx="990600" cy="2117"/>
          </a:xfrm>
          <a:prstGeom prst="line">
            <a:avLst/>
          </a:prstGeom>
          <a:solidFill>
            <a:schemeClr val="accent1"/>
          </a:solidFill>
          <a:ln w="38100" cap="flat" cmpd="sng" algn="ctr">
            <a:solidFill>
              <a:schemeClr val="accent1">
                <a:lumMod val="50000"/>
                <a:lumOff val="50000"/>
              </a:schemeClr>
            </a:solidFill>
            <a:prstDash val="solid"/>
            <a:round/>
            <a:headEnd type="none" w="med" len="med"/>
            <a:tailEnd type="none" w="med" len="med"/>
          </a:ln>
          <a:effectLst/>
        </p:spPr>
      </p:cxnSp>
      <p:sp>
        <p:nvSpPr>
          <p:cNvPr id="6" name="TextBox 5"/>
          <p:cNvSpPr txBox="1"/>
          <p:nvPr userDrawn="1"/>
        </p:nvSpPr>
        <p:spPr>
          <a:xfrm>
            <a:off x="5118900" y="3630168"/>
            <a:ext cx="2164375" cy="369332"/>
          </a:xfrm>
          <a:prstGeom prst="rect">
            <a:avLst/>
          </a:prstGeom>
          <a:noFill/>
        </p:spPr>
        <p:txBody>
          <a:bodyPr wrap="none" rtlCol="0">
            <a:spAutoFit/>
          </a:bodyPr>
          <a:lstStyle/>
          <a:p>
            <a:r>
              <a:rPr lang="en-US" sz="1800" b="1" i="0" dirty="0">
                <a:solidFill>
                  <a:schemeClr val="accent1"/>
                </a:solidFill>
              </a:rPr>
              <a:t>Outcomes and Impact</a:t>
            </a:r>
          </a:p>
        </p:txBody>
      </p:sp>
      <p:sp>
        <p:nvSpPr>
          <p:cNvPr id="7" name="Content Placeholder 5"/>
          <p:cNvSpPr>
            <a:spLocks noGrp="1"/>
          </p:cNvSpPr>
          <p:nvPr>
            <p:ph sz="half" idx="4294967295"/>
          </p:nvPr>
        </p:nvSpPr>
        <p:spPr>
          <a:xfrm>
            <a:off x="5198533" y="4020692"/>
            <a:ext cx="5588000" cy="1999108"/>
          </a:xfrm>
          <a:prstGeom prst="rect">
            <a:avLst/>
          </a:prstGeom>
        </p:spPr>
        <p:txBody>
          <a:bodyPr/>
          <a:lstStyle>
            <a:lvl1pPr marL="114300" indent="-114300">
              <a:defRPr sz="1600"/>
            </a:lvl1pPr>
          </a:lstStyle>
          <a:p>
            <a:pPr lvl="0"/>
            <a:r>
              <a:rPr lang="en-US"/>
              <a:t>Click to edit Master text styles</a:t>
            </a:r>
          </a:p>
        </p:txBody>
      </p:sp>
      <p:sp>
        <p:nvSpPr>
          <p:cNvPr id="8" name="TextBox 7"/>
          <p:cNvSpPr txBox="1"/>
          <p:nvPr userDrawn="1"/>
        </p:nvSpPr>
        <p:spPr>
          <a:xfrm>
            <a:off x="461830" y="3630168"/>
            <a:ext cx="2154757" cy="369332"/>
          </a:xfrm>
          <a:prstGeom prst="rect">
            <a:avLst/>
          </a:prstGeom>
          <a:noFill/>
        </p:spPr>
        <p:txBody>
          <a:bodyPr wrap="none" rtlCol="0">
            <a:spAutoFit/>
          </a:bodyPr>
          <a:lstStyle/>
          <a:p>
            <a:r>
              <a:rPr lang="en-US" sz="1800" b="1" i="0" dirty="0">
                <a:solidFill>
                  <a:schemeClr val="accent1"/>
                </a:solidFill>
              </a:rPr>
              <a:t>Requirements Drivers</a:t>
            </a:r>
          </a:p>
        </p:txBody>
      </p:sp>
      <p:sp>
        <p:nvSpPr>
          <p:cNvPr id="9" name="TextBox 8"/>
          <p:cNvSpPr txBox="1"/>
          <p:nvPr userDrawn="1"/>
        </p:nvSpPr>
        <p:spPr>
          <a:xfrm>
            <a:off x="423333" y="1210174"/>
            <a:ext cx="2504212" cy="369332"/>
          </a:xfrm>
          <a:prstGeom prst="rect">
            <a:avLst/>
          </a:prstGeom>
          <a:noFill/>
        </p:spPr>
        <p:txBody>
          <a:bodyPr wrap="none" rtlCol="0">
            <a:spAutoFit/>
          </a:bodyPr>
          <a:lstStyle/>
          <a:p>
            <a:r>
              <a:rPr lang="en-US" sz="1800" b="1" i="0" dirty="0">
                <a:solidFill>
                  <a:schemeClr val="accent1"/>
                </a:solidFill>
              </a:rPr>
              <a:t>Objectives and Strategies</a:t>
            </a:r>
          </a:p>
        </p:txBody>
      </p:sp>
      <p:sp>
        <p:nvSpPr>
          <p:cNvPr id="10" name="Content Placeholder 5"/>
          <p:cNvSpPr>
            <a:spLocks noGrp="1"/>
          </p:cNvSpPr>
          <p:nvPr>
            <p:ph sz="half" idx="4294967295"/>
          </p:nvPr>
        </p:nvSpPr>
        <p:spPr>
          <a:xfrm>
            <a:off x="524933" y="1599146"/>
            <a:ext cx="6705600" cy="1893355"/>
          </a:xfrm>
          <a:prstGeom prst="rect">
            <a:avLst/>
          </a:prstGeom>
        </p:spPr>
        <p:txBody>
          <a:bodyPr/>
          <a:lstStyle>
            <a:lvl1pPr marL="114300" indent="-114300">
              <a:defRPr sz="1600"/>
            </a:lvl1pPr>
          </a:lstStyle>
          <a:p>
            <a:pPr lvl="0"/>
            <a:r>
              <a:rPr lang="en-US"/>
              <a:t>Click to edit Master text styles</a:t>
            </a:r>
          </a:p>
        </p:txBody>
      </p:sp>
      <p:sp>
        <p:nvSpPr>
          <p:cNvPr id="13" name="TextBox 12"/>
          <p:cNvSpPr txBox="1"/>
          <p:nvPr userDrawn="1"/>
        </p:nvSpPr>
        <p:spPr>
          <a:xfrm>
            <a:off x="8001382" y="2385291"/>
            <a:ext cx="1891865" cy="369332"/>
          </a:xfrm>
          <a:prstGeom prst="rect">
            <a:avLst/>
          </a:prstGeom>
          <a:noFill/>
        </p:spPr>
        <p:txBody>
          <a:bodyPr wrap="none" rtlCol="0">
            <a:spAutoFit/>
          </a:bodyPr>
          <a:lstStyle/>
          <a:p>
            <a:r>
              <a:rPr lang="en-US" sz="1800" b="1" i="0" dirty="0">
                <a:solidFill>
                  <a:schemeClr val="accent1"/>
                </a:solidFill>
              </a:rPr>
              <a:t>Catchy Image Here</a:t>
            </a:r>
          </a:p>
        </p:txBody>
      </p:sp>
      <p:sp>
        <p:nvSpPr>
          <p:cNvPr id="14" name="Content Placeholder 5"/>
          <p:cNvSpPr>
            <a:spLocks noGrp="1"/>
          </p:cNvSpPr>
          <p:nvPr>
            <p:ph sz="half" idx="4294967295"/>
          </p:nvPr>
        </p:nvSpPr>
        <p:spPr>
          <a:xfrm>
            <a:off x="484293" y="4020692"/>
            <a:ext cx="4511040" cy="1999108"/>
          </a:xfrm>
          <a:prstGeom prst="rect">
            <a:avLst/>
          </a:prstGeom>
        </p:spPr>
        <p:txBody>
          <a:bodyPr/>
          <a:lstStyle>
            <a:lvl1pPr marL="114300" indent="-114300">
              <a:defRPr sz="1600"/>
            </a:lvl1pPr>
          </a:lstStyle>
          <a:p>
            <a:pPr lvl="0"/>
            <a:r>
              <a:rPr lang="en-US"/>
              <a:t>Click to edit Master text styles</a:t>
            </a:r>
          </a:p>
        </p:txBody>
      </p:sp>
    </p:spTree>
    <p:extLst>
      <p:ext uri="{BB962C8B-B14F-4D97-AF65-F5344CB8AC3E}">
        <p14:creationId xmlns:p14="http://schemas.microsoft.com/office/powerpoint/2010/main" val="146421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0144" y="274321"/>
            <a:ext cx="11090656" cy="855663"/>
          </a:xfrm>
        </p:spPr>
        <p:txBody>
          <a:bodyPr lIns="91440" tIns="54864" rIns="91440" bIns="54864" anchor="t" anchorCtr="0"/>
          <a:lstStyle>
            <a:lvl1pPr algn="l">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6829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bwMode="auto">
          <a:xfrm>
            <a:off x="-4233" y="-1"/>
            <a:ext cx="12228239"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4" name="Rectangle 3"/>
          <p:cNvSpPr/>
          <p:nvPr userDrawn="1"/>
        </p:nvSpPr>
        <p:spPr bwMode="auto">
          <a:xfrm>
            <a:off x="-4233" y="6780023"/>
            <a:ext cx="12228239" cy="91440"/>
          </a:xfrm>
          <a:prstGeom prst="rect">
            <a:avLst/>
          </a:prstGeom>
          <a:gradFill flip="none" rotWithShape="1">
            <a:gsLst>
              <a:gs pos="94000">
                <a:srgbClr val="B0B9C6"/>
              </a:gs>
              <a:gs pos="70000">
                <a:srgbClr val="95A4B8"/>
              </a:gs>
              <a:gs pos="37000">
                <a:schemeClr val="tx2"/>
              </a:gs>
              <a:gs pos="100000">
                <a:schemeClr val="bg1">
                  <a:alpha val="0"/>
                  <a:lumMod val="86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6" name="Rectangle 5"/>
          <p:cNvSpPr/>
          <p:nvPr userDrawn="1"/>
        </p:nvSpPr>
        <p:spPr>
          <a:xfrm>
            <a:off x="9272338" y="6507202"/>
            <a:ext cx="2919663" cy="215444"/>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512064" algn="l" rtl="0" eaLnBrk="0" fontAlgn="base" hangingPunct="0">
              <a:spcBef>
                <a:spcPct val="0"/>
              </a:spcBef>
              <a:spcAft>
                <a:spcPct val="0"/>
              </a:spcAft>
              <a:defRPr kern="1200">
                <a:solidFill>
                  <a:schemeClr val="tx1"/>
                </a:solidFill>
                <a:latin typeface="Arial" charset="0"/>
                <a:ea typeface="+mn-ea"/>
                <a:cs typeface="+mn-cs"/>
              </a:defRPr>
            </a:lvl2pPr>
            <a:lvl3pPr marL="1024128" algn="l" rtl="0" eaLnBrk="0" fontAlgn="base" hangingPunct="0">
              <a:spcBef>
                <a:spcPct val="0"/>
              </a:spcBef>
              <a:spcAft>
                <a:spcPct val="0"/>
              </a:spcAft>
              <a:defRPr kern="1200">
                <a:solidFill>
                  <a:schemeClr val="tx1"/>
                </a:solidFill>
                <a:latin typeface="Arial" charset="0"/>
                <a:ea typeface="+mn-ea"/>
                <a:cs typeface="+mn-cs"/>
              </a:defRPr>
            </a:lvl3pPr>
            <a:lvl4pPr marL="1536192" algn="l" rtl="0" eaLnBrk="0" fontAlgn="base" hangingPunct="0">
              <a:spcBef>
                <a:spcPct val="0"/>
              </a:spcBef>
              <a:spcAft>
                <a:spcPct val="0"/>
              </a:spcAft>
              <a:defRPr kern="1200">
                <a:solidFill>
                  <a:schemeClr val="tx1"/>
                </a:solidFill>
                <a:latin typeface="Arial" charset="0"/>
                <a:ea typeface="+mn-ea"/>
                <a:cs typeface="+mn-cs"/>
              </a:defRPr>
            </a:lvl4pPr>
            <a:lvl5pPr marL="2048256" algn="l" rtl="0" eaLnBrk="0" fontAlgn="base" hangingPunct="0">
              <a:spcBef>
                <a:spcPct val="0"/>
              </a:spcBef>
              <a:spcAft>
                <a:spcPct val="0"/>
              </a:spcAft>
              <a:defRPr kern="1200">
                <a:solidFill>
                  <a:schemeClr val="tx1"/>
                </a:solidFill>
                <a:latin typeface="Arial" charset="0"/>
                <a:ea typeface="+mn-ea"/>
                <a:cs typeface="+mn-cs"/>
              </a:defRPr>
            </a:lvl5pPr>
            <a:lvl6pPr marL="2560320" algn="l" defTabSz="1024128" rtl="0" eaLnBrk="1" latinLnBrk="0" hangingPunct="1">
              <a:defRPr kern="1200">
                <a:solidFill>
                  <a:schemeClr val="tx1"/>
                </a:solidFill>
                <a:latin typeface="Arial" charset="0"/>
                <a:ea typeface="+mn-ea"/>
                <a:cs typeface="+mn-cs"/>
              </a:defRPr>
            </a:lvl6pPr>
            <a:lvl7pPr marL="3072384" algn="l" defTabSz="1024128" rtl="0" eaLnBrk="1" latinLnBrk="0" hangingPunct="1">
              <a:defRPr kern="1200">
                <a:solidFill>
                  <a:schemeClr val="tx1"/>
                </a:solidFill>
                <a:latin typeface="Arial" charset="0"/>
                <a:ea typeface="+mn-ea"/>
                <a:cs typeface="+mn-cs"/>
              </a:defRPr>
            </a:lvl7pPr>
            <a:lvl8pPr marL="3584448" algn="l" defTabSz="1024128" rtl="0" eaLnBrk="1" latinLnBrk="0" hangingPunct="1">
              <a:defRPr kern="1200">
                <a:solidFill>
                  <a:schemeClr val="tx1"/>
                </a:solidFill>
                <a:latin typeface="Arial" charset="0"/>
                <a:ea typeface="+mn-ea"/>
                <a:cs typeface="+mn-cs"/>
              </a:defRPr>
            </a:lvl8pPr>
            <a:lvl9pPr marL="4096512" algn="l" defTabSz="1024128" rtl="0" eaLnBrk="1" latinLnBrk="0" hangingPunct="1">
              <a:defRPr kern="1200">
                <a:solidFill>
                  <a:schemeClr val="tx1"/>
                </a:solidFill>
                <a:latin typeface="Arial" charset="0"/>
                <a:ea typeface="+mn-ea"/>
                <a:cs typeface="+mn-cs"/>
              </a:defRPr>
            </a:lvl9pPr>
          </a:lstStyle>
          <a:p>
            <a:pPr algn="r"/>
            <a:fld id="{1D3E8490-F713-DD4A-9842-11E94129D172}" type="slidenum">
              <a:rPr lang="en-US" sz="800" smtClean="0">
                <a:solidFill>
                  <a:srgbClr val="27BFF0">
                    <a:lumMod val="50000"/>
                  </a:srgbClr>
                </a:solidFill>
                <a:latin typeface="Arial Narrow"/>
              </a:rPr>
              <a:pPr algn="r"/>
              <a:t>‹#›</a:t>
            </a:fld>
            <a:endParaRPr lang="en-US" sz="800" dirty="0">
              <a:solidFill>
                <a:srgbClr val="27BFF0">
                  <a:lumMod val="50000"/>
                </a:srgbClr>
              </a:solidFill>
              <a:latin typeface="Arial Narrow"/>
            </a:endParaRPr>
          </a:p>
        </p:txBody>
      </p:sp>
    </p:spTree>
    <p:extLst>
      <p:ext uri="{BB962C8B-B14F-4D97-AF65-F5344CB8AC3E}">
        <p14:creationId xmlns:p14="http://schemas.microsoft.com/office/powerpoint/2010/main" val="409638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37600" y="6356351"/>
            <a:ext cx="2844800" cy="365125"/>
          </a:xfrm>
          <a:prstGeom prst="rect">
            <a:avLst/>
          </a:prstGeom>
        </p:spPr>
        <p:txBody>
          <a:bodyPr/>
          <a:lstStyle/>
          <a:p>
            <a:fld id="{54DF2900-9D1C-4F7B-92C1-8FEFC072A7E8}" type="slidenum">
              <a:rPr lang="en-US" smtClean="0"/>
              <a:pPr/>
              <a:t>‹#›</a:t>
            </a:fld>
            <a:endParaRPr lang="en-US"/>
          </a:p>
        </p:txBody>
      </p:sp>
      <p:sp>
        <p:nvSpPr>
          <p:cNvPr id="5" name="Content Placeholder 2"/>
          <p:cNvSpPr>
            <a:spLocks noGrp="1"/>
          </p:cNvSpPr>
          <p:nvPr>
            <p:ph idx="1"/>
          </p:nvPr>
        </p:nvSpPr>
        <p:spPr>
          <a:xfrm>
            <a:off x="441159" y="1794766"/>
            <a:ext cx="11309684" cy="3981306"/>
          </a:xfrm>
          <a:prstGeom prst="rect">
            <a:avLst/>
          </a:prstGeom>
        </p:spPr>
        <p:txBody>
          <a:bodyPr>
            <a:normAutofit/>
          </a:bodyPr>
          <a:lstStyle>
            <a:lvl1pPr>
              <a:defRPr>
                <a:effectLst/>
                <a:latin typeface="Times New Roman" pitchFamily="18" charset="0"/>
                <a:cs typeface="Times New Roman" pitchFamily="18" charset="0"/>
              </a:defRPr>
            </a:lvl1pPr>
            <a:lvl2pPr>
              <a:defRPr>
                <a:effectLst/>
                <a:latin typeface="Times New Roman" pitchFamily="18" charset="0"/>
                <a:cs typeface="Times New Roman" pitchFamily="18" charset="0"/>
              </a:defRPr>
            </a:lvl2pPr>
            <a:lvl3pPr>
              <a:defRPr>
                <a:effectLst/>
                <a:latin typeface="Times New Roman" pitchFamily="18" charset="0"/>
                <a:cs typeface="Times New Roman" pitchFamily="18" charset="0"/>
              </a:defRPr>
            </a:lvl3pPr>
            <a:lvl4pPr>
              <a:defRPr>
                <a:effectLst/>
                <a:latin typeface="Times New Roman" pitchFamily="18" charset="0"/>
                <a:cs typeface="Times New Roman" pitchFamily="18" charset="0"/>
              </a:defRPr>
            </a:lvl4pPr>
            <a:lvl5pPr>
              <a:defRPr>
                <a:effectLst/>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Title 1"/>
          <p:cNvSpPr>
            <a:spLocks noGrp="1"/>
          </p:cNvSpPr>
          <p:nvPr>
            <p:ph type="title"/>
          </p:nvPr>
        </p:nvSpPr>
        <p:spPr>
          <a:xfrm>
            <a:off x="1474822" y="493295"/>
            <a:ext cx="9242359" cy="1096634"/>
          </a:xfrm>
          <a:prstGeom prst="rect">
            <a:avLst/>
          </a:prstGeom>
        </p:spPr>
        <p:txBody>
          <a:bodyPr rtlCol="0">
            <a:normAutofit/>
          </a:bodyPr>
          <a:lstStyle>
            <a:lvl1pPr algn="ctr">
              <a:defRPr sz="3600" i="1" kern="1200">
                <a:solidFill>
                  <a:schemeClr val="bg2"/>
                </a:solidFill>
                <a:effectLst/>
                <a:latin typeface="Times New Roman" pitchFamily="18" charset="0"/>
                <a:ea typeface="+mn-ea"/>
                <a:cs typeface="Times New Roman" pitchFamily="18" charset="0"/>
              </a:defRPr>
            </a:lvl1pPr>
          </a:lstStyle>
          <a:p>
            <a:pPr lvl="0"/>
            <a:r>
              <a:rPr lang="en-US" dirty="0"/>
              <a:t>Click to edit Master title style</a:t>
            </a:r>
            <a:endParaRPr dirty="0"/>
          </a:p>
        </p:txBody>
      </p:sp>
    </p:spTree>
    <p:extLst>
      <p:ext uri="{BB962C8B-B14F-4D97-AF65-F5344CB8AC3E}">
        <p14:creationId xmlns:p14="http://schemas.microsoft.com/office/powerpoint/2010/main" val="1929498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22"/>
          <p:cNvSpPr>
            <a:spLocks noGrp="1" noChangeArrowheads="1"/>
          </p:cNvSpPr>
          <p:nvPr>
            <p:ph type="body" idx="1"/>
          </p:nvPr>
        </p:nvSpPr>
        <p:spPr bwMode="auto">
          <a:xfrm>
            <a:off x="357355" y="1339855"/>
            <a:ext cx="10920245" cy="2732904"/>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noAutofit/>
          </a:bodyPr>
          <a:lstStyle/>
          <a:p>
            <a:pPr lvl="0"/>
            <a:r>
              <a:rPr lang="en-US" dirty="0"/>
              <a:t>Click to edit Master text styles</a:t>
            </a:r>
          </a:p>
          <a:p>
            <a:pPr lvl="1"/>
            <a:r>
              <a:rPr lang="en-US" dirty="0"/>
              <a:t>Second level</a:t>
            </a:r>
          </a:p>
        </p:txBody>
      </p:sp>
      <p:sp>
        <p:nvSpPr>
          <p:cNvPr id="1028" name="Rectangle 225"/>
          <p:cNvSpPr>
            <a:spLocks noGrp="1" noChangeArrowheads="1"/>
          </p:cNvSpPr>
          <p:nvPr>
            <p:ph type="title"/>
          </p:nvPr>
        </p:nvSpPr>
        <p:spPr bwMode="auto">
          <a:xfrm>
            <a:off x="378960" y="276831"/>
            <a:ext cx="10940281" cy="855663"/>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noAutofit/>
          </a:bodyPr>
          <a:lstStyle/>
          <a:p>
            <a:pPr lvl="0"/>
            <a:endParaRPr lang="en-US" dirty="0"/>
          </a:p>
        </p:txBody>
      </p:sp>
      <p:sp>
        <p:nvSpPr>
          <p:cNvPr id="9" name="Rectangle 8"/>
          <p:cNvSpPr/>
          <p:nvPr/>
        </p:nvSpPr>
        <p:spPr>
          <a:xfrm>
            <a:off x="9272338" y="6507202"/>
            <a:ext cx="2919663" cy="215444"/>
          </a:xfrm>
          <a:prstGeom prst="rect">
            <a:avLst/>
          </a:prstGeom>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512064" algn="l" rtl="0" eaLnBrk="0" fontAlgn="base" hangingPunct="0">
              <a:spcBef>
                <a:spcPct val="0"/>
              </a:spcBef>
              <a:spcAft>
                <a:spcPct val="0"/>
              </a:spcAft>
              <a:defRPr kern="1200">
                <a:solidFill>
                  <a:schemeClr val="tx1"/>
                </a:solidFill>
                <a:latin typeface="Arial" charset="0"/>
                <a:ea typeface="+mn-ea"/>
                <a:cs typeface="+mn-cs"/>
              </a:defRPr>
            </a:lvl2pPr>
            <a:lvl3pPr marL="1024128" algn="l" rtl="0" eaLnBrk="0" fontAlgn="base" hangingPunct="0">
              <a:spcBef>
                <a:spcPct val="0"/>
              </a:spcBef>
              <a:spcAft>
                <a:spcPct val="0"/>
              </a:spcAft>
              <a:defRPr kern="1200">
                <a:solidFill>
                  <a:schemeClr val="tx1"/>
                </a:solidFill>
                <a:latin typeface="Arial" charset="0"/>
                <a:ea typeface="+mn-ea"/>
                <a:cs typeface="+mn-cs"/>
              </a:defRPr>
            </a:lvl3pPr>
            <a:lvl4pPr marL="1536192" algn="l" rtl="0" eaLnBrk="0" fontAlgn="base" hangingPunct="0">
              <a:spcBef>
                <a:spcPct val="0"/>
              </a:spcBef>
              <a:spcAft>
                <a:spcPct val="0"/>
              </a:spcAft>
              <a:defRPr kern="1200">
                <a:solidFill>
                  <a:schemeClr val="tx1"/>
                </a:solidFill>
                <a:latin typeface="Arial" charset="0"/>
                <a:ea typeface="+mn-ea"/>
                <a:cs typeface="+mn-cs"/>
              </a:defRPr>
            </a:lvl4pPr>
            <a:lvl5pPr marL="2048256" algn="l" rtl="0" eaLnBrk="0" fontAlgn="base" hangingPunct="0">
              <a:spcBef>
                <a:spcPct val="0"/>
              </a:spcBef>
              <a:spcAft>
                <a:spcPct val="0"/>
              </a:spcAft>
              <a:defRPr kern="1200">
                <a:solidFill>
                  <a:schemeClr val="tx1"/>
                </a:solidFill>
                <a:latin typeface="Arial" charset="0"/>
                <a:ea typeface="+mn-ea"/>
                <a:cs typeface="+mn-cs"/>
              </a:defRPr>
            </a:lvl5pPr>
            <a:lvl6pPr marL="2560320" algn="l" defTabSz="1024128" rtl="0" eaLnBrk="1" latinLnBrk="0" hangingPunct="1">
              <a:defRPr kern="1200">
                <a:solidFill>
                  <a:schemeClr val="tx1"/>
                </a:solidFill>
                <a:latin typeface="Arial" charset="0"/>
                <a:ea typeface="+mn-ea"/>
                <a:cs typeface="+mn-cs"/>
              </a:defRPr>
            </a:lvl6pPr>
            <a:lvl7pPr marL="3072384" algn="l" defTabSz="1024128" rtl="0" eaLnBrk="1" latinLnBrk="0" hangingPunct="1">
              <a:defRPr kern="1200">
                <a:solidFill>
                  <a:schemeClr val="tx1"/>
                </a:solidFill>
                <a:latin typeface="Arial" charset="0"/>
                <a:ea typeface="+mn-ea"/>
                <a:cs typeface="+mn-cs"/>
              </a:defRPr>
            </a:lvl7pPr>
            <a:lvl8pPr marL="3584448" algn="l" defTabSz="1024128" rtl="0" eaLnBrk="1" latinLnBrk="0" hangingPunct="1">
              <a:defRPr kern="1200">
                <a:solidFill>
                  <a:schemeClr val="tx1"/>
                </a:solidFill>
                <a:latin typeface="Arial" charset="0"/>
                <a:ea typeface="+mn-ea"/>
                <a:cs typeface="+mn-cs"/>
              </a:defRPr>
            </a:lvl8pPr>
            <a:lvl9pPr marL="4096512" algn="l" defTabSz="1024128" rtl="0" eaLnBrk="1" latinLnBrk="0" hangingPunct="1">
              <a:defRPr kern="1200">
                <a:solidFill>
                  <a:schemeClr val="tx1"/>
                </a:solidFill>
                <a:latin typeface="Arial" charset="0"/>
                <a:ea typeface="+mn-ea"/>
                <a:cs typeface="+mn-cs"/>
              </a:defRPr>
            </a:lvl9pPr>
          </a:lstStyle>
          <a:p>
            <a:pPr algn="r"/>
            <a:fld id="{1D3E8490-F713-DD4A-9842-11E94129D172}" type="slidenum">
              <a:rPr lang="en-US" sz="800" smtClean="0">
                <a:solidFill>
                  <a:srgbClr val="27BFF0">
                    <a:lumMod val="50000"/>
                  </a:srgbClr>
                </a:solidFill>
                <a:latin typeface="Arial Narrow"/>
              </a:rPr>
              <a:pPr algn="r"/>
              <a:t>‹#›</a:t>
            </a:fld>
            <a:endParaRPr lang="en-US" sz="800" dirty="0">
              <a:solidFill>
                <a:srgbClr val="27BFF0">
                  <a:lumMod val="50000"/>
                </a:srgbClr>
              </a:solidFill>
              <a:latin typeface="Arial Narrow"/>
            </a:endParaRPr>
          </a:p>
        </p:txBody>
      </p:sp>
      <p:sp>
        <p:nvSpPr>
          <p:cNvPr id="13" name="Rectangle 12"/>
          <p:cNvSpPr/>
          <p:nvPr/>
        </p:nvSpPr>
        <p:spPr bwMode="auto">
          <a:xfrm>
            <a:off x="-4233" y="-1"/>
            <a:ext cx="12228239"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sp>
        <p:nvSpPr>
          <p:cNvPr id="14" name="Rectangle 13"/>
          <p:cNvSpPr/>
          <p:nvPr/>
        </p:nvSpPr>
        <p:spPr bwMode="auto">
          <a:xfrm>
            <a:off x="-4233" y="6780023"/>
            <a:ext cx="12228239" cy="91440"/>
          </a:xfrm>
          <a:prstGeom prst="rect">
            <a:avLst/>
          </a:prstGeom>
          <a:gradFill flip="none" rotWithShape="1">
            <a:gsLst>
              <a:gs pos="94000">
                <a:srgbClr val="B0B9C6"/>
              </a:gs>
              <a:gs pos="70000">
                <a:srgbClr val="95A4B8"/>
              </a:gs>
              <a:gs pos="37000">
                <a:schemeClr val="tx2"/>
              </a:gs>
              <a:gs pos="100000">
                <a:schemeClr val="bg1">
                  <a:alpha val="0"/>
                  <a:lumMod val="86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56617" y="6454704"/>
            <a:ext cx="2551103" cy="267943"/>
          </a:xfrm>
          <a:prstGeom prst="rect">
            <a:avLst/>
          </a:prstGeom>
        </p:spPr>
      </p:pic>
    </p:spTree>
    <p:extLst>
      <p:ext uri="{BB962C8B-B14F-4D97-AF65-F5344CB8AC3E}">
        <p14:creationId xmlns:p14="http://schemas.microsoft.com/office/powerpoint/2010/main" val="16785625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68" r:id="rId4"/>
    <p:sldLayoutId id="2147483662" r:id="rId5"/>
    <p:sldLayoutId id="2147483667" r:id="rId6"/>
    <p:sldLayoutId id="2147483671" r:id="rId7"/>
    <p:sldLayoutId id="2147483672" r:id="rId8"/>
    <p:sldLayoutId id="2147483673" r:id="rId9"/>
    <p:sldLayoutId id="2147483674" r:id="rId10"/>
    <p:sldLayoutId id="2147483675" r:id="rId11"/>
  </p:sldLayoutIdLst>
  <p:hf hdr="0" ftr="0" dt="0"/>
  <p:txStyles>
    <p:titleStyle>
      <a:lvl1pPr algn="l" rtl="0" eaLnBrk="1" fontAlgn="base" hangingPunct="1">
        <a:lnSpc>
          <a:spcPct val="85000"/>
        </a:lnSpc>
        <a:spcBef>
          <a:spcPct val="0"/>
        </a:spcBef>
        <a:spcAft>
          <a:spcPct val="0"/>
        </a:spcAft>
        <a:defRPr sz="3200" b="1" kern="1200" baseline="0">
          <a:solidFill>
            <a:schemeClr val="tx2"/>
          </a:solidFill>
          <a:latin typeface="Arial" panose="020B0604020202020204" pitchFamily="34" charset="0"/>
          <a:ea typeface="+mj-ea"/>
          <a:cs typeface="Arial" panose="020B0604020202020204" pitchFamily="34" charset="0"/>
        </a:defRPr>
      </a:lvl1pPr>
      <a:lvl2pPr algn="l" rtl="0" eaLnBrk="1" fontAlgn="base" hangingPunct="1">
        <a:lnSpc>
          <a:spcPct val="85000"/>
        </a:lnSpc>
        <a:spcBef>
          <a:spcPct val="0"/>
        </a:spcBef>
        <a:spcAft>
          <a:spcPct val="0"/>
        </a:spcAft>
        <a:defRPr sz="3400">
          <a:solidFill>
            <a:srgbClr val="00673E"/>
          </a:solidFill>
          <a:latin typeface="Arial Black" pitchFamily="34" charset="0"/>
        </a:defRPr>
      </a:lvl2pPr>
      <a:lvl3pPr algn="l" rtl="0" eaLnBrk="1" fontAlgn="base" hangingPunct="1">
        <a:lnSpc>
          <a:spcPct val="85000"/>
        </a:lnSpc>
        <a:spcBef>
          <a:spcPct val="0"/>
        </a:spcBef>
        <a:spcAft>
          <a:spcPct val="0"/>
        </a:spcAft>
        <a:defRPr sz="3400">
          <a:solidFill>
            <a:srgbClr val="00673E"/>
          </a:solidFill>
          <a:latin typeface="Arial Black" pitchFamily="34" charset="0"/>
        </a:defRPr>
      </a:lvl3pPr>
      <a:lvl4pPr algn="l" rtl="0" eaLnBrk="1" fontAlgn="base" hangingPunct="1">
        <a:lnSpc>
          <a:spcPct val="85000"/>
        </a:lnSpc>
        <a:spcBef>
          <a:spcPct val="0"/>
        </a:spcBef>
        <a:spcAft>
          <a:spcPct val="0"/>
        </a:spcAft>
        <a:defRPr sz="3400">
          <a:solidFill>
            <a:srgbClr val="00673E"/>
          </a:solidFill>
          <a:latin typeface="Arial Black" pitchFamily="34" charset="0"/>
        </a:defRPr>
      </a:lvl4pPr>
      <a:lvl5pPr algn="l" rtl="0" eaLnBrk="1" fontAlgn="base" hangingPunct="1">
        <a:lnSpc>
          <a:spcPct val="85000"/>
        </a:lnSpc>
        <a:spcBef>
          <a:spcPct val="0"/>
        </a:spcBef>
        <a:spcAft>
          <a:spcPct val="0"/>
        </a:spcAft>
        <a:defRPr sz="3400">
          <a:solidFill>
            <a:srgbClr val="00673E"/>
          </a:solidFill>
          <a:latin typeface="Arial Black" pitchFamily="34" charset="0"/>
        </a:defRPr>
      </a:lvl5pPr>
      <a:lvl6pPr marL="512064" algn="l" rtl="0" eaLnBrk="1" fontAlgn="base" hangingPunct="1">
        <a:lnSpc>
          <a:spcPct val="85000"/>
        </a:lnSpc>
        <a:spcBef>
          <a:spcPct val="0"/>
        </a:spcBef>
        <a:spcAft>
          <a:spcPct val="0"/>
        </a:spcAft>
        <a:defRPr sz="3400">
          <a:solidFill>
            <a:srgbClr val="00673E"/>
          </a:solidFill>
          <a:latin typeface="Arial Black" pitchFamily="34" charset="0"/>
        </a:defRPr>
      </a:lvl6pPr>
      <a:lvl7pPr marL="1024128" algn="l" rtl="0" eaLnBrk="1" fontAlgn="base" hangingPunct="1">
        <a:lnSpc>
          <a:spcPct val="85000"/>
        </a:lnSpc>
        <a:spcBef>
          <a:spcPct val="0"/>
        </a:spcBef>
        <a:spcAft>
          <a:spcPct val="0"/>
        </a:spcAft>
        <a:defRPr sz="3400">
          <a:solidFill>
            <a:srgbClr val="00673E"/>
          </a:solidFill>
          <a:latin typeface="Arial Black" pitchFamily="34" charset="0"/>
        </a:defRPr>
      </a:lvl7pPr>
      <a:lvl8pPr marL="1536192" algn="l" rtl="0" eaLnBrk="1" fontAlgn="base" hangingPunct="1">
        <a:lnSpc>
          <a:spcPct val="85000"/>
        </a:lnSpc>
        <a:spcBef>
          <a:spcPct val="0"/>
        </a:spcBef>
        <a:spcAft>
          <a:spcPct val="0"/>
        </a:spcAft>
        <a:defRPr sz="3400">
          <a:solidFill>
            <a:srgbClr val="00673E"/>
          </a:solidFill>
          <a:latin typeface="Arial Black" pitchFamily="34" charset="0"/>
        </a:defRPr>
      </a:lvl8pPr>
      <a:lvl9pPr marL="2048256" algn="l" rtl="0" eaLnBrk="1" fontAlgn="base" hangingPunct="1">
        <a:lnSpc>
          <a:spcPct val="85000"/>
        </a:lnSpc>
        <a:spcBef>
          <a:spcPct val="0"/>
        </a:spcBef>
        <a:spcAft>
          <a:spcPct val="0"/>
        </a:spcAft>
        <a:defRPr sz="3400">
          <a:solidFill>
            <a:srgbClr val="00673E"/>
          </a:solidFill>
          <a:latin typeface="Arial Black" pitchFamily="34" charset="0"/>
        </a:defRPr>
      </a:lvl9pPr>
    </p:titleStyle>
    <p:bodyStyle>
      <a:lvl1pPr marL="256032" indent="-256032" algn="l" rtl="0" eaLnBrk="1" fontAlgn="base" hangingPunct="1">
        <a:lnSpc>
          <a:spcPct val="90000"/>
        </a:lnSpc>
        <a:spcBef>
          <a:spcPts val="672"/>
        </a:spcBef>
        <a:spcAft>
          <a:spcPct val="0"/>
        </a:spcAft>
        <a:buClr>
          <a:schemeClr val="tx2"/>
        </a:buClr>
        <a:buSzPct val="100000"/>
        <a:buFont typeface="Arial" pitchFamily="34" charset="0"/>
        <a:buChar char="•"/>
        <a:defRPr sz="2800" b="0" i="0" kern="1200" baseline="0">
          <a:solidFill>
            <a:schemeClr val="tx1">
              <a:lumMod val="85000"/>
              <a:lumOff val="15000"/>
            </a:schemeClr>
          </a:solidFill>
          <a:latin typeface="Arial" panose="020B0604020202020204" pitchFamily="34" charset="0"/>
          <a:ea typeface="+mn-ea"/>
          <a:cs typeface="Arial" panose="020B0604020202020204" pitchFamily="34" charset="0"/>
        </a:defRPr>
      </a:lvl1pPr>
      <a:lvl2pPr marL="512064" indent="-256032" algn="l" rtl="0" eaLnBrk="1" fontAlgn="base" hangingPunct="1">
        <a:lnSpc>
          <a:spcPct val="90000"/>
        </a:lnSpc>
        <a:spcBef>
          <a:spcPts val="672"/>
        </a:spcBef>
        <a:spcAft>
          <a:spcPct val="0"/>
        </a:spcAft>
        <a:buClr>
          <a:schemeClr val="tx2"/>
        </a:buClr>
        <a:buSzPct val="100000"/>
        <a:buFont typeface="Arial Narrow" pitchFamily="34" charset="0"/>
        <a:buChar char="–"/>
        <a:defRPr sz="2000" b="0" i="0" kern="1200" baseline="0">
          <a:solidFill>
            <a:schemeClr val="tx1">
              <a:lumMod val="85000"/>
              <a:lumOff val="15000"/>
            </a:schemeClr>
          </a:solidFill>
          <a:latin typeface="Arial" panose="020B0604020202020204" pitchFamily="34" charset="0"/>
          <a:cs typeface="Arial" panose="020B0604020202020204" pitchFamily="34" charset="0"/>
        </a:defRPr>
      </a:lvl2pPr>
      <a:lvl3pPr marL="768096" indent="-256032" algn="l" rtl="0" eaLnBrk="1" fontAlgn="base" hangingPunct="1">
        <a:lnSpc>
          <a:spcPct val="90000"/>
        </a:lnSpc>
        <a:spcBef>
          <a:spcPts val="336"/>
        </a:spcBef>
        <a:spcAft>
          <a:spcPct val="0"/>
        </a:spcAft>
        <a:buClr>
          <a:schemeClr val="tx2"/>
        </a:buClr>
        <a:buSzPct val="100000"/>
        <a:buFont typeface="Arial" pitchFamily="34" charset="0"/>
        <a:buChar char="•"/>
        <a:defRPr sz="1400" b="0" i="0">
          <a:solidFill>
            <a:schemeClr val="tx1">
              <a:lumMod val="85000"/>
              <a:lumOff val="15000"/>
            </a:schemeClr>
          </a:solidFill>
          <a:latin typeface="Arial Narrow" pitchFamily="34" charset="0"/>
        </a:defRPr>
      </a:lvl3pPr>
      <a:lvl4pPr marL="1024128" indent="-256032" algn="l" rtl="0" eaLnBrk="1" fontAlgn="base" hangingPunct="1">
        <a:lnSpc>
          <a:spcPct val="90000"/>
        </a:lnSpc>
        <a:spcBef>
          <a:spcPts val="336"/>
        </a:spcBef>
        <a:spcAft>
          <a:spcPct val="0"/>
        </a:spcAft>
        <a:buClr>
          <a:schemeClr val="tx2"/>
        </a:buClr>
        <a:buSzPct val="100000"/>
        <a:buFont typeface="Arial Narrow" pitchFamily="34" charset="0"/>
        <a:buChar char="–"/>
        <a:defRPr sz="1300" b="0" i="0">
          <a:solidFill>
            <a:schemeClr val="tx1">
              <a:lumMod val="85000"/>
              <a:lumOff val="15000"/>
            </a:schemeClr>
          </a:solidFill>
          <a:latin typeface="Arial Narrow" pitchFamily="34" charset="0"/>
        </a:defRPr>
      </a:lvl4pPr>
      <a:lvl5pPr marL="1280160" indent="-256032" algn="l" rtl="0" eaLnBrk="1" fontAlgn="base" hangingPunct="1">
        <a:lnSpc>
          <a:spcPct val="90000"/>
        </a:lnSpc>
        <a:spcBef>
          <a:spcPts val="336"/>
        </a:spcBef>
        <a:spcAft>
          <a:spcPct val="0"/>
        </a:spcAft>
        <a:buClr>
          <a:schemeClr val="tx2"/>
        </a:buClr>
        <a:buSzPct val="100000"/>
        <a:buFont typeface="Arial" pitchFamily="34" charset="0"/>
        <a:buChar char="•"/>
        <a:defRPr sz="800" b="0" i="0">
          <a:solidFill>
            <a:schemeClr val="tx1">
              <a:lumMod val="85000"/>
              <a:lumOff val="15000"/>
            </a:schemeClr>
          </a:solidFill>
          <a:latin typeface="Arial Narrow" pitchFamily="34" charset="0"/>
        </a:defRPr>
      </a:lvl5pPr>
      <a:lvl6pPr marL="2816352"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3328416"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840480"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4352544"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p:bodyStyle>
    <p:otherStyle>
      <a:defPPr>
        <a:defRPr lang="en-US"/>
      </a:defPPr>
      <a:lvl1pPr marL="0" algn="l" defTabSz="1024128" rtl="0" eaLnBrk="1" latinLnBrk="0" hangingPunct="1">
        <a:defRPr sz="2000" kern="1200">
          <a:solidFill>
            <a:schemeClr val="tx1"/>
          </a:solidFill>
          <a:latin typeface="+mn-lt"/>
          <a:ea typeface="+mn-ea"/>
          <a:cs typeface="+mn-cs"/>
        </a:defRPr>
      </a:lvl1pPr>
      <a:lvl2pPr marL="512064" algn="l" defTabSz="1024128" rtl="0" eaLnBrk="1" latinLnBrk="0" hangingPunct="1">
        <a:defRPr sz="2000" kern="1200">
          <a:solidFill>
            <a:schemeClr val="tx1"/>
          </a:solidFill>
          <a:latin typeface="+mn-lt"/>
          <a:ea typeface="+mn-ea"/>
          <a:cs typeface="+mn-cs"/>
        </a:defRPr>
      </a:lvl2pPr>
      <a:lvl3pPr marL="1024128" algn="l" defTabSz="1024128" rtl="0" eaLnBrk="1" latinLnBrk="0" hangingPunct="1">
        <a:defRPr sz="2000" kern="1200">
          <a:solidFill>
            <a:schemeClr val="tx1"/>
          </a:solidFill>
          <a:latin typeface="+mn-lt"/>
          <a:ea typeface="+mn-ea"/>
          <a:cs typeface="+mn-cs"/>
        </a:defRPr>
      </a:lvl3pPr>
      <a:lvl4pPr marL="1536192" algn="l" defTabSz="1024128" rtl="0" eaLnBrk="1" latinLnBrk="0" hangingPunct="1">
        <a:defRPr sz="2000" kern="1200">
          <a:solidFill>
            <a:schemeClr val="tx1"/>
          </a:solidFill>
          <a:latin typeface="+mn-lt"/>
          <a:ea typeface="+mn-ea"/>
          <a:cs typeface="+mn-cs"/>
        </a:defRPr>
      </a:lvl4pPr>
      <a:lvl5pPr marL="2048256" algn="l" defTabSz="1024128" rtl="0" eaLnBrk="1" latinLnBrk="0" hangingPunct="1">
        <a:defRPr sz="2000" kern="1200">
          <a:solidFill>
            <a:schemeClr val="tx1"/>
          </a:solidFill>
          <a:latin typeface="+mn-lt"/>
          <a:ea typeface="+mn-ea"/>
          <a:cs typeface="+mn-cs"/>
        </a:defRPr>
      </a:lvl5pPr>
      <a:lvl6pPr marL="2560320" algn="l" defTabSz="1024128" rtl="0" eaLnBrk="1" latinLnBrk="0" hangingPunct="1">
        <a:defRPr sz="2000" kern="1200">
          <a:solidFill>
            <a:schemeClr val="tx1"/>
          </a:solidFill>
          <a:latin typeface="+mn-lt"/>
          <a:ea typeface="+mn-ea"/>
          <a:cs typeface="+mn-cs"/>
        </a:defRPr>
      </a:lvl6pPr>
      <a:lvl7pPr marL="3072384" algn="l" defTabSz="1024128" rtl="0" eaLnBrk="1" latinLnBrk="0" hangingPunct="1">
        <a:defRPr sz="2000" kern="1200">
          <a:solidFill>
            <a:schemeClr val="tx1"/>
          </a:solidFill>
          <a:latin typeface="+mn-lt"/>
          <a:ea typeface="+mn-ea"/>
          <a:cs typeface="+mn-cs"/>
        </a:defRPr>
      </a:lvl7pPr>
      <a:lvl8pPr marL="3584448" algn="l" defTabSz="1024128" rtl="0" eaLnBrk="1" latinLnBrk="0" hangingPunct="1">
        <a:defRPr sz="2000" kern="1200">
          <a:solidFill>
            <a:schemeClr val="tx1"/>
          </a:solidFill>
          <a:latin typeface="+mn-lt"/>
          <a:ea typeface="+mn-ea"/>
          <a:cs typeface="+mn-cs"/>
        </a:defRPr>
      </a:lvl8pPr>
      <a:lvl9pPr marL="4096512" algn="l" defTabSz="102412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863"/>
            <a:ext cx="7086600" cy="1333784"/>
          </a:xfrm>
        </p:spPr>
        <p:txBody>
          <a:bodyPr/>
          <a:lstStyle/>
          <a:p>
            <a:r>
              <a:rPr lang="en-US" dirty="0"/>
              <a:t>Session 5 – CIPS Inputs and Training Exercise</a:t>
            </a:r>
          </a:p>
        </p:txBody>
      </p:sp>
      <p:sp>
        <p:nvSpPr>
          <p:cNvPr id="3" name="Subtitle 2"/>
          <p:cNvSpPr>
            <a:spLocks noGrp="1"/>
          </p:cNvSpPr>
          <p:nvPr>
            <p:ph type="subTitle" idx="1"/>
          </p:nvPr>
        </p:nvSpPr>
        <p:spPr>
          <a:xfrm>
            <a:off x="609600" y="1596045"/>
            <a:ext cx="63246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spcBef>
                <a:spcPts val="0"/>
              </a:spcBef>
            </a:pPr>
            <a:br>
              <a:rPr lang="en-US" dirty="0"/>
            </a:br>
            <a:r>
              <a:rPr lang="en-US" dirty="0"/>
              <a:t>VERA Users Group Training</a:t>
            </a:r>
          </a:p>
          <a:p>
            <a:pPr>
              <a:spcBef>
                <a:spcPts val="0"/>
              </a:spcBef>
            </a:pPr>
            <a:r>
              <a:rPr lang="en-US" dirty="0"/>
              <a:t>Oak Ridge National Laboratory</a:t>
            </a:r>
            <a:br>
              <a:rPr lang="en-US" dirty="0"/>
            </a:br>
            <a:r>
              <a:rPr lang="en-US" dirty="0"/>
              <a:t>2/14/2019</a:t>
            </a:r>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200" baseline="30000" dirty="0"/>
          </a:p>
          <a:p>
            <a:endParaRPr lang="en-US" sz="1800" i="1" dirty="0"/>
          </a:p>
        </p:txBody>
      </p:sp>
    </p:spTree>
    <p:extLst>
      <p:ext uri="{BB962C8B-B14F-4D97-AF65-F5344CB8AC3E}">
        <p14:creationId xmlns:p14="http://schemas.microsoft.com/office/powerpoint/2010/main" val="354144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1" r="2441"/>
          <a:stretch/>
        </p:blipFill>
        <p:spPr>
          <a:xfrm>
            <a:off x="152400" y="1591462"/>
            <a:ext cx="6014925" cy="4885538"/>
          </a:xfrm>
        </p:spPr>
      </p:pic>
      <p:grpSp>
        <p:nvGrpSpPr>
          <p:cNvPr id="21" name="Group 20"/>
          <p:cNvGrpSpPr/>
          <p:nvPr/>
        </p:nvGrpSpPr>
        <p:grpSpPr>
          <a:xfrm>
            <a:off x="457199" y="2383396"/>
            <a:ext cx="4343400" cy="3136392"/>
            <a:chOff x="1011125" y="1371600"/>
            <a:chExt cx="6053620" cy="4310870"/>
          </a:xfrm>
        </p:grpSpPr>
        <p:sp>
          <p:nvSpPr>
            <p:cNvPr id="7" name="Oval 6"/>
            <p:cNvSpPr/>
            <p:nvPr/>
          </p:nvSpPr>
          <p:spPr bwMode="auto">
            <a:xfrm>
              <a:off x="1011125" y="2898891"/>
              <a:ext cx="892249" cy="83490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cxnSp>
          <p:nvCxnSpPr>
            <p:cNvPr id="8" name="Straight Connector 7"/>
            <p:cNvCxnSpPr/>
            <p:nvPr/>
          </p:nvCxnSpPr>
          <p:spPr bwMode="auto">
            <a:xfrm>
              <a:off x="1325328" y="3733798"/>
              <a:ext cx="2256072" cy="144780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1325328" y="1676400"/>
              <a:ext cx="2455137" cy="1222491"/>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6" name="Oval 5"/>
            <p:cNvSpPr/>
            <p:nvPr/>
          </p:nvSpPr>
          <p:spPr bwMode="auto">
            <a:xfrm>
              <a:off x="2895600" y="1371600"/>
              <a:ext cx="4169145" cy="4310870"/>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291463" y="2236506"/>
              <a:ext cx="3393112" cy="2633332"/>
            </a:xfrm>
            <a:prstGeom prst="rect">
              <a:avLst/>
            </a:prstGeom>
            <a:noFill/>
            <a:ln w="9525">
              <a:noFill/>
              <a:miter lim="800000"/>
              <a:headEnd/>
              <a:tailEnd/>
            </a:ln>
          </p:spPr>
        </p:pic>
      </p:grpSp>
      <p:sp>
        <p:nvSpPr>
          <p:cNvPr id="2" name="Title 1"/>
          <p:cNvSpPr>
            <a:spLocks noGrp="1"/>
          </p:cNvSpPr>
          <p:nvPr>
            <p:ph type="title"/>
          </p:nvPr>
        </p:nvSpPr>
        <p:spPr>
          <a:xfrm>
            <a:off x="952371" y="471774"/>
            <a:ext cx="9982200" cy="955303"/>
          </a:xfrm>
        </p:spPr>
        <p:txBody>
          <a:bodyPr>
            <a:noAutofit/>
          </a:bodyPr>
          <a:lstStyle/>
          <a:p>
            <a:r>
              <a:rPr lang="en-US" sz="3600" dirty="0">
                <a:solidFill>
                  <a:schemeClr val="accent1">
                    <a:lumMod val="50000"/>
                  </a:schemeClr>
                </a:solidFill>
              </a:rPr>
              <a:t>WB1C7 Detector Response – After Restart</a:t>
            </a:r>
          </a:p>
        </p:txBody>
      </p:sp>
      <p:pic>
        <p:nvPicPr>
          <p:cNvPr id="10" name="Content Placeholder 3">
            <a:extLst>
              <a:ext uri="{FF2B5EF4-FFF2-40B4-BE49-F238E27FC236}">
                <a16:creationId xmlns:a16="http://schemas.microsoft.com/office/drawing/2014/main" id="{36FE8C37-08A6-498D-857C-0D814A6CB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88" r="1805"/>
          <a:stretch/>
        </p:blipFill>
        <p:spPr bwMode="auto">
          <a:xfrm>
            <a:off x="6248906" y="1524000"/>
            <a:ext cx="5862525" cy="4813135"/>
          </a:xfrm>
          <a:prstGeom prst="rect">
            <a:avLst/>
          </a:prstGeom>
          <a:noFill/>
          <a:ln w="9525">
            <a:noFill/>
            <a:miter lim="800000"/>
            <a:headEnd/>
            <a:tailEnd/>
          </a:ln>
        </p:spPr>
      </p:pic>
      <p:grpSp>
        <p:nvGrpSpPr>
          <p:cNvPr id="11" name="Group 10">
            <a:extLst>
              <a:ext uri="{FF2B5EF4-FFF2-40B4-BE49-F238E27FC236}">
                <a16:creationId xmlns:a16="http://schemas.microsoft.com/office/drawing/2014/main" id="{FE144189-170B-4534-9F42-6990C5892C82}"/>
              </a:ext>
            </a:extLst>
          </p:cNvPr>
          <p:cNvGrpSpPr/>
          <p:nvPr/>
        </p:nvGrpSpPr>
        <p:grpSpPr>
          <a:xfrm>
            <a:off x="6554717" y="2369703"/>
            <a:ext cx="4343400" cy="3154680"/>
            <a:chOff x="1011125" y="1371600"/>
            <a:chExt cx="6053620" cy="4310870"/>
          </a:xfrm>
        </p:grpSpPr>
        <p:sp>
          <p:nvSpPr>
            <p:cNvPr id="12" name="Oval 11">
              <a:extLst>
                <a:ext uri="{FF2B5EF4-FFF2-40B4-BE49-F238E27FC236}">
                  <a16:creationId xmlns:a16="http://schemas.microsoft.com/office/drawing/2014/main" id="{DE8A85F7-EB2A-401D-A5A5-DCEF9634AB3A}"/>
                </a:ext>
              </a:extLst>
            </p:cNvPr>
            <p:cNvSpPr/>
            <p:nvPr/>
          </p:nvSpPr>
          <p:spPr bwMode="auto">
            <a:xfrm>
              <a:off x="1011125" y="2898891"/>
              <a:ext cx="892249" cy="83490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cxnSp>
          <p:nvCxnSpPr>
            <p:cNvPr id="13" name="Straight Connector 12">
              <a:extLst>
                <a:ext uri="{FF2B5EF4-FFF2-40B4-BE49-F238E27FC236}">
                  <a16:creationId xmlns:a16="http://schemas.microsoft.com/office/drawing/2014/main" id="{B44B6D96-C652-4A07-A1F0-32E961C20458}"/>
                </a:ext>
              </a:extLst>
            </p:cNvPr>
            <p:cNvCxnSpPr/>
            <p:nvPr/>
          </p:nvCxnSpPr>
          <p:spPr bwMode="auto">
            <a:xfrm>
              <a:off x="1325328" y="3733798"/>
              <a:ext cx="2256072" cy="144780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91CAA63-279E-449D-BE7B-1B78A5DB14D3}"/>
                </a:ext>
              </a:extLst>
            </p:cNvPr>
            <p:cNvCxnSpPr/>
            <p:nvPr/>
          </p:nvCxnSpPr>
          <p:spPr bwMode="auto">
            <a:xfrm flipV="1">
              <a:off x="1325328" y="1676400"/>
              <a:ext cx="2455137" cy="1222491"/>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5" name="Oval 14">
              <a:extLst>
                <a:ext uri="{FF2B5EF4-FFF2-40B4-BE49-F238E27FC236}">
                  <a16:creationId xmlns:a16="http://schemas.microsoft.com/office/drawing/2014/main" id="{B513F74F-F7FD-4137-BC95-1DB7E9DCFAD8}"/>
                </a:ext>
              </a:extLst>
            </p:cNvPr>
            <p:cNvSpPr/>
            <p:nvPr/>
          </p:nvSpPr>
          <p:spPr bwMode="auto">
            <a:xfrm>
              <a:off x="2895600" y="1371600"/>
              <a:ext cx="4169145" cy="4310870"/>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pic>
          <p:nvPicPr>
            <p:cNvPr id="16" name="Content Placeholder 3">
              <a:extLst>
                <a:ext uri="{FF2B5EF4-FFF2-40B4-BE49-F238E27FC236}">
                  <a16:creationId xmlns:a16="http://schemas.microsoft.com/office/drawing/2014/main" id="{202B8312-BE2B-4C75-BD55-1DE968E9827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273503" y="2310682"/>
              <a:ext cx="3413337" cy="2647643"/>
            </a:xfrm>
            <a:prstGeom prst="rect">
              <a:avLst/>
            </a:prstGeom>
            <a:noFill/>
            <a:ln w="9525">
              <a:noFill/>
              <a:miter lim="800000"/>
              <a:headEnd/>
              <a:tailEnd/>
            </a:ln>
          </p:spPr>
        </p:pic>
      </p:grpSp>
      <p:sp>
        <p:nvSpPr>
          <p:cNvPr id="32" name="TextBox 31">
            <a:extLst>
              <a:ext uri="{FF2B5EF4-FFF2-40B4-BE49-F238E27FC236}">
                <a16:creationId xmlns:a16="http://schemas.microsoft.com/office/drawing/2014/main" id="{E315A44B-FA48-44E3-9B7B-F0D66252F6C6}"/>
              </a:ext>
            </a:extLst>
          </p:cNvPr>
          <p:cNvSpPr txBox="1"/>
          <p:nvPr/>
        </p:nvSpPr>
        <p:spPr>
          <a:xfrm>
            <a:off x="1960057" y="1255229"/>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without CRUD</a:t>
            </a:r>
          </a:p>
        </p:txBody>
      </p:sp>
      <p:sp>
        <p:nvSpPr>
          <p:cNvPr id="33" name="TextBox 32">
            <a:extLst>
              <a:ext uri="{FF2B5EF4-FFF2-40B4-BE49-F238E27FC236}">
                <a16:creationId xmlns:a16="http://schemas.microsoft.com/office/drawing/2014/main" id="{4660015F-A7C2-402F-BE78-AE09FB1894D4}"/>
              </a:ext>
            </a:extLst>
          </p:cNvPr>
          <p:cNvSpPr txBox="1"/>
          <p:nvPr/>
        </p:nvSpPr>
        <p:spPr>
          <a:xfrm>
            <a:off x="7944410" y="1255229"/>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 CRUD</a:t>
            </a:r>
          </a:p>
        </p:txBody>
      </p:sp>
    </p:spTree>
    <p:extLst>
      <p:ext uri="{BB962C8B-B14F-4D97-AF65-F5344CB8AC3E}">
        <p14:creationId xmlns:p14="http://schemas.microsoft.com/office/powerpoint/2010/main" val="21191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54" y="351247"/>
            <a:ext cx="11090656" cy="855663"/>
          </a:xfrm>
        </p:spPr>
        <p:txBody>
          <a:bodyPr/>
          <a:lstStyle/>
          <a:p>
            <a:r>
              <a:rPr lang="en-US" sz="3600" dirty="0">
                <a:solidFill>
                  <a:schemeClr val="accent1">
                    <a:lumMod val="50000"/>
                  </a:schemeClr>
                </a:solidFill>
              </a:rPr>
              <a:t>WB1C7 Cycle Average Error Distribution</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6324600" y="872952"/>
            <a:ext cx="5239299" cy="461813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3016" y="872952"/>
            <a:ext cx="5352083" cy="4618137"/>
          </a:xfrm>
          <a:prstGeom prst="rect">
            <a:avLst/>
          </a:prstGeom>
        </p:spPr>
      </p:pic>
      <p:sp>
        <p:nvSpPr>
          <p:cNvPr id="8" name="TextBox 7">
            <a:extLst>
              <a:ext uri="{FF2B5EF4-FFF2-40B4-BE49-F238E27FC236}">
                <a16:creationId xmlns:a16="http://schemas.microsoft.com/office/drawing/2014/main" id="{8B1E2C17-DC07-4D84-B86F-1E4B12BE3C4F}"/>
              </a:ext>
            </a:extLst>
          </p:cNvPr>
          <p:cNvSpPr txBox="1"/>
          <p:nvPr/>
        </p:nvSpPr>
        <p:spPr>
          <a:xfrm>
            <a:off x="2115099" y="872952"/>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without CRUD</a:t>
            </a:r>
          </a:p>
        </p:txBody>
      </p:sp>
      <p:sp>
        <p:nvSpPr>
          <p:cNvPr id="9" name="TextBox 8">
            <a:extLst>
              <a:ext uri="{FF2B5EF4-FFF2-40B4-BE49-F238E27FC236}">
                <a16:creationId xmlns:a16="http://schemas.microsoft.com/office/drawing/2014/main" id="{C602A579-37BD-44D3-9BBE-920CA4033EF2}"/>
              </a:ext>
            </a:extLst>
          </p:cNvPr>
          <p:cNvSpPr txBox="1"/>
          <p:nvPr/>
        </p:nvSpPr>
        <p:spPr>
          <a:xfrm>
            <a:off x="7906299" y="872952"/>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 CRUD</a:t>
            </a:r>
          </a:p>
        </p:txBody>
      </p:sp>
      <p:sp>
        <p:nvSpPr>
          <p:cNvPr id="11" name="TextBox 10">
            <a:extLst>
              <a:ext uri="{FF2B5EF4-FFF2-40B4-BE49-F238E27FC236}">
                <a16:creationId xmlns:a16="http://schemas.microsoft.com/office/drawing/2014/main" id="{D2D7E78C-BECE-47E7-B370-FBCDE77312B6}"/>
              </a:ext>
            </a:extLst>
          </p:cNvPr>
          <p:cNvSpPr txBox="1"/>
          <p:nvPr/>
        </p:nvSpPr>
        <p:spPr>
          <a:xfrm>
            <a:off x="1371601" y="5491089"/>
            <a:ext cx="10076909"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The previous caveat still applies. </a:t>
            </a:r>
          </a:p>
          <a:p>
            <a:pPr algn="ctr"/>
            <a:r>
              <a:rPr lang="en-US" sz="2000" dirty="0">
                <a:latin typeface="Arial" panose="020B0604020202020204" pitchFamily="34" charset="0"/>
                <a:cs typeface="Arial" panose="020B0604020202020204" pitchFamily="34" charset="0"/>
              </a:rPr>
              <a:t>But if we can match the CIPS phenomena, then it is possible to predict CIPS phenomena if MAMBA can get the right amount of CRUD and borate in the right places.</a:t>
            </a:r>
          </a:p>
        </p:txBody>
      </p:sp>
    </p:spTree>
    <p:extLst>
      <p:ext uri="{BB962C8B-B14F-4D97-AF65-F5344CB8AC3E}">
        <p14:creationId xmlns:p14="http://schemas.microsoft.com/office/powerpoint/2010/main" val="4089149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9689-4D95-4FBB-BE13-835DC57CBBDC}"/>
              </a:ext>
            </a:extLst>
          </p:cNvPr>
          <p:cNvSpPr>
            <a:spLocks noGrp="1"/>
          </p:cNvSpPr>
          <p:nvPr>
            <p:ph type="title"/>
          </p:nvPr>
        </p:nvSpPr>
        <p:spPr/>
        <p:txBody>
          <a:bodyPr/>
          <a:lstStyle/>
          <a:p>
            <a:r>
              <a:rPr lang="en-US" dirty="0"/>
              <a:t>Manual Crud/Chemistry Input Overview</a:t>
            </a:r>
          </a:p>
        </p:txBody>
      </p:sp>
      <p:sp>
        <p:nvSpPr>
          <p:cNvPr id="3" name="Content Placeholder 2">
            <a:extLst>
              <a:ext uri="{FF2B5EF4-FFF2-40B4-BE49-F238E27FC236}">
                <a16:creationId xmlns:a16="http://schemas.microsoft.com/office/drawing/2014/main" id="{9339FC51-DD9C-4CB2-83B4-FAE05D2A5821}"/>
              </a:ext>
            </a:extLst>
          </p:cNvPr>
          <p:cNvSpPr>
            <a:spLocks noGrp="1"/>
          </p:cNvSpPr>
          <p:nvPr>
            <p:ph idx="1"/>
          </p:nvPr>
        </p:nvSpPr>
        <p:spPr>
          <a:xfrm>
            <a:off x="1809615" y="931979"/>
            <a:ext cx="8270374" cy="3962400"/>
          </a:xfrm>
        </p:spPr>
        <p:txBody>
          <a:bodyPr/>
          <a:lstStyle/>
          <a:p>
            <a:pPr lvl="1"/>
            <a:endParaRPr lang="en-US" dirty="0"/>
          </a:p>
          <a:p>
            <a:pPr marL="256032" lvl="1" indent="0">
              <a:buNone/>
            </a:pPr>
            <a:endParaRPr lang="en-US" dirty="0"/>
          </a:p>
        </p:txBody>
      </p:sp>
      <p:sp>
        <p:nvSpPr>
          <p:cNvPr id="5" name="TextBox 4">
            <a:extLst>
              <a:ext uri="{FF2B5EF4-FFF2-40B4-BE49-F238E27FC236}">
                <a16:creationId xmlns:a16="http://schemas.microsoft.com/office/drawing/2014/main" id="{678A59AF-D54F-47F7-9B23-6F4C7280918C}"/>
              </a:ext>
            </a:extLst>
          </p:cNvPr>
          <p:cNvSpPr txBox="1"/>
          <p:nvPr/>
        </p:nvSpPr>
        <p:spPr>
          <a:xfrm>
            <a:off x="228600" y="914400"/>
            <a:ext cx="10933878" cy="3077766"/>
          </a:xfrm>
          <a:prstGeom prst="rect">
            <a:avLst/>
          </a:prstGeom>
          <a:solidFill>
            <a:schemeClr val="accent1">
              <a:lumMod val="20000"/>
              <a:lumOff val="80000"/>
            </a:schemeClr>
          </a:solidFill>
          <a:ln w="12700">
            <a:solidFill>
              <a:schemeClr val="tx1"/>
            </a:solidFill>
          </a:ln>
        </p:spPr>
        <p:txBody>
          <a:bodyPr wrap="square" rtlCol="0">
            <a:spAutoFit/>
          </a:bodyPr>
          <a:lstStyle/>
          <a:p>
            <a:r>
              <a:rPr lang="fi-FI" dirty="0">
                <a:latin typeface="Courier New" pitchFamily="49" charset="0"/>
                <a:cs typeface="Courier New" pitchFamily="49" charset="0"/>
              </a:rPr>
              <a:t>[STATE]</a:t>
            </a:r>
          </a:p>
          <a:p>
            <a:r>
              <a:rPr lang="fi-FI" dirty="0">
                <a:latin typeface="Courier New" pitchFamily="49" charset="0"/>
                <a:cs typeface="Courier New" pitchFamily="49" charset="0"/>
              </a:rPr>
              <a:t>  crud  on               !Enables crud/chemistry physics package</a:t>
            </a:r>
          </a:p>
          <a:p>
            <a:endParaRPr lang="fi-FI" dirty="0">
              <a:latin typeface="Courier New" pitchFamily="49" charset="0"/>
              <a:cs typeface="Courier New" pitchFamily="49" charset="0"/>
            </a:endParaRPr>
          </a:p>
          <a:p>
            <a:r>
              <a:rPr lang="it-IT" dirty="0">
                <a:latin typeface="Courier New" pitchFamily="49" charset="0"/>
                <a:cs typeface="Courier New" pitchFamily="49" charset="0"/>
              </a:rPr>
              <a:t>[STATE] deplete EFPD  12; cool_chem </a:t>
            </a:r>
            <a:r>
              <a:rPr lang="it-IT" dirty="0">
                <a:solidFill>
                  <a:srgbClr val="FF0000"/>
                </a:solidFill>
                <a:latin typeface="Courier New" pitchFamily="49" charset="0"/>
                <a:cs typeface="Courier New" pitchFamily="49" charset="0"/>
              </a:rPr>
              <a:t>35E-6    2.2     0.19    2.120     1.8</a:t>
            </a:r>
          </a:p>
          <a:p>
            <a:r>
              <a:rPr lang="it-IT" dirty="0">
                <a:latin typeface="Courier New" pitchFamily="49" charset="0"/>
                <a:cs typeface="Courier New" pitchFamily="49" charset="0"/>
              </a:rPr>
              <a:t>[STATE] deplete EFPD  25; cool_chem </a:t>
            </a:r>
            <a:r>
              <a:rPr lang="it-IT" dirty="0">
                <a:solidFill>
                  <a:srgbClr val="FF0000"/>
                </a:solidFill>
                <a:latin typeface="Courier New" pitchFamily="49" charset="0"/>
                <a:cs typeface="Courier New" pitchFamily="49" charset="0"/>
              </a:rPr>
              <a:t>35E-6    2.2     0.19    2.194     1.7</a:t>
            </a:r>
          </a:p>
          <a:p>
            <a:r>
              <a:rPr lang="it-IT" dirty="0">
                <a:latin typeface="Courier New" pitchFamily="49" charset="0"/>
                <a:cs typeface="Courier New" pitchFamily="49" charset="0"/>
              </a:rPr>
              <a:t>[STATE] deplete EFPD  50; cool_chem </a:t>
            </a:r>
            <a:r>
              <a:rPr lang="it-IT" dirty="0">
                <a:solidFill>
                  <a:srgbClr val="FF0000"/>
                </a:solidFill>
                <a:latin typeface="Courier New" pitchFamily="49" charset="0"/>
                <a:cs typeface="Courier New" pitchFamily="49" charset="0"/>
              </a:rPr>
              <a:t>35E-6    2.2     0.19    2.193     1.7</a:t>
            </a:r>
          </a:p>
          <a:p>
            <a:r>
              <a:rPr lang="it-IT" dirty="0">
                <a:latin typeface="Courier New" pitchFamily="49" charset="0"/>
                <a:cs typeface="Courier New" pitchFamily="49" charset="0"/>
              </a:rPr>
              <a:t>[STATE] deplete EFPD  75; cool_chem </a:t>
            </a:r>
            <a:r>
              <a:rPr lang="it-IT" dirty="0">
                <a:solidFill>
                  <a:srgbClr val="FF0000"/>
                </a:solidFill>
                <a:latin typeface="Courier New" pitchFamily="49" charset="0"/>
                <a:cs typeface="Courier New" pitchFamily="49" charset="0"/>
              </a:rPr>
              <a:t>35E-6    2.2     0.19    2.890     1.7</a:t>
            </a:r>
          </a:p>
          <a:p>
            <a:r>
              <a:rPr lang="it-IT" dirty="0">
                <a:latin typeface="Courier New" pitchFamily="49" charset="0"/>
                <a:cs typeface="Courier New" pitchFamily="49" charset="0"/>
              </a:rPr>
              <a:t>[STATE] deplete EFPD 100; cool_chem </a:t>
            </a:r>
            <a:r>
              <a:rPr lang="it-IT" dirty="0">
                <a:solidFill>
                  <a:srgbClr val="FF0000"/>
                </a:solidFill>
                <a:latin typeface="Courier New" pitchFamily="49" charset="0"/>
                <a:cs typeface="Courier New" pitchFamily="49" charset="0"/>
              </a:rPr>
              <a:t>35E-6    2.2     0.19    2.688     1.7</a:t>
            </a:r>
          </a:p>
          <a:p>
            <a:r>
              <a:rPr lang="it-IT" dirty="0">
                <a:latin typeface="Courier New" pitchFamily="49" charset="0"/>
                <a:cs typeface="Courier New" pitchFamily="49" charset="0"/>
              </a:rPr>
              <a:t>[STATE] deplete EFPD 125; cool_chem </a:t>
            </a:r>
            <a:r>
              <a:rPr lang="it-IT" dirty="0">
                <a:solidFill>
                  <a:srgbClr val="FF0000"/>
                </a:solidFill>
                <a:latin typeface="Courier New" pitchFamily="49" charset="0"/>
                <a:cs typeface="Courier New" pitchFamily="49" charset="0"/>
              </a:rPr>
              <a:t>35E-6    2.2     0.19    2.890     1.7</a:t>
            </a:r>
          </a:p>
          <a:p>
            <a:r>
              <a:rPr lang="it-IT" dirty="0">
                <a:latin typeface="Courier New" pitchFamily="49" charset="0"/>
                <a:cs typeface="Courier New" pitchFamily="49" charset="0"/>
              </a:rPr>
              <a:t>[STATE] deplete EFPD 150; cool_chem </a:t>
            </a:r>
            <a:r>
              <a:rPr lang="it-IT" dirty="0">
                <a:solidFill>
                  <a:srgbClr val="FF0000"/>
                </a:solidFill>
                <a:latin typeface="Courier New" pitchFamily="49" charset="0"/>
                <a:cs typeface="Courier New" pitchFamily="49" charset="0"/>
              </a:rPr>
              <a:t>35E-6    2.2     0.19    2.688     1.7</a:t>
            </a:r>
          </a:p>
          <a:p>
            <a:r>
              <a:rPr lang="fi-FI" sz="1400" dirty="0">
                <a:latin typeface="Courier New" pitchFamily="49" charset="0"/>
                <a:cs typeface="Courier New" pitchFamily="49" charset="0"/>
              </a:rPr>
              <a:t> </a:t>
            </a:r>
          </a:p>
        </p:txBody>
      </p:sp>
      <p:grpSp>
        <p:nvGrpSpPr>
          <p:cNvPr id="14" name="Group 13">
            <a:extLst>
              <a:ext uri="{FF2B5EF4-FFF2-40B4-BE49-F238E27FC236}">
                <a16:creationId xmlns:a16="http://schemas.microsoft.com/office/drawing/2014/main" id="{AA6B04FA-792C-4DC0-AB6F-6C1B88A8CB19}"/>
              </a:ext>
            </a:extLst>
          </p:cNvPr>
          <p:cNvGrpSpPr/>
          <p:nvPr/>
        </p:nvGrpSpPr>
        <p:grpSpPr>
          <a:xfrm>
            <a:off x="4876800" y="3814649"/>
            <a:ext cx="6172196" cy="918599"/>
            <a:chOff x="2400302" y="5106166"/>
            <a:chExt cx="6172196" cy="918599"/>
          </a:xfrm>
        </p:grpSpPr>
        <p:cxnSp>
          <p:nvCxnSpPr>
            <p:cNvPr id="8" name="Straight Arrow Connector 7">
              <a:extLst>
                <a:ext uri="{FF2B5EF4-FFF2-40B4-BE49-F238E27FC236}">
                  <a16:creationId xmlns:a16="http://schemas.microsoft.com/office/drawing/2014/main" id="{29D760C0-7471-41F8-9935-C0DF84B5B60E}"/>
                </a:ext>
              </a:extLst>
            </p:cNvPr>
            <p:cNvCxnSpPr>
              <a:cxnSpLocks/>
            </p:cNvCxnSpPr>
            <p:nvPr/>
          </p:nvCxnSpPr>
          <p:spPr bwMode="auto">
            <a:xfrm flipV="1">
              <a:off x="3200400" y="5106166"/>
              <a:ext cx="0" cy="445556"/>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0C85F25-1741-4B01-8177-ABE37B4532AA}"/>
                </a:ext>
              </a:extLst>
            </p:cNvPr>
            <p:cNvCxnSpPr>
              <a:cxnSpLocks/>
            </p:cNvCxnSpPr>
            <p:nvPr/>
          </p:nvCxnSpPr>
          <p:spPr bwMode="auto">
            <a:xfrm flipV="1">
              <a:off x="4301489" y="5106166"/>
              <a:ext cx="0" cy="425878"/>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A7D1486-F0B1-41AC-B9F1-51B3C82F5765}"/>
                </a:ext>
              </a:extLst>
            </p:cNvPr>
            <p:cNvCxnSpPr>
              <a:cxnSpLocks/>
            </p:cNvCxnSpPr>
            <p:nvPr/>
          </p:nvCxnSpPr>
          <p:spPr bwMode="auto">
            <a:xfrm flipV="1">
              <a:off x="5486400" y="5106166"/>
              <a:ext cx="0" cy="419868"/>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9449EBE8-302A-4E24-9FF9-B08C6806AAC9}"/>
                </a:ext>
              </a:extLst>
            </p:cNvPr>
            <p:cNvCxnSpPr>
              <a:cxnSpLocks/>
            </p:cNvCxnSpPr>
            <p:nvPr/>
          </p:nvCxnSpPr>
          <p:spPr bwMode="auto">
            <a:xfrm flipV="1">
              <a:off x="6629400" y="5106166"/>
              <a:ext cx="0" cy="413858"/>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D1C62B1-0637-4AB2-8F45-CCFC09A22CA9}"/>
                </a:ext>
              </a:extLst>
            </p:cNvPr>
            <p:cNvCxnSpPr>
              <a:cxnSpLocks/>
            </p:cNvCxnSpPr>
            <p:nvPr/>
          </p:nvCxnSpPr>
          <p:spPr bwMode="auto">
            <a:xfrm flipV="1">
              <a:off x="7924800" y="5106166"/>
              <a:ext cx="0" cy="425877"/>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226B3BC9-4893-46AF-BE0E-117392FC52E7}"/>
                </a:ext>
              </a:extLst>
            </p:cNvPr>
            <p:cNvSpPr txBox="1"/>
            <p:nvPr/>
          </p:nvSpPr>
          <p:spPr>
            <a:xfrm>
              <a:off x="2400302" y="5378434"/>
              <a:ext cx="6172196" cy="646331"/>
            </a:xfrm>
            <a:prstGeom prst="rect">
              <a:avLst/>
            </a:prstGeom>
            <a:solidFill>
              <a:schemeClr val="bg1"/>
            </a:solidFill>
            <a:ln w="12700">
              <a:solidFill>
                <a:schemeClr val="tx1"/>
              </a:solidFill>
            </a:ln>
          </p:spPr>
          <p:txBody>
            <a:bodyPr wrap="square" rtlCol="0">
              <a:spAutoFit/>
            </a:bodyPr>
            <a:lstStyle/>
            <a:p>
              <a:r>
                <a:rPr lang="fi-FI" dirty="0">
                  <a:solidFill>
                    <a:srgbClr val="FF0000"/>
                  </a:solidFill>
                  <a:latin typeface="Courier New" pitchFamily="49" charset="0"/>
                  <a:cs typeface="Courier New" pitchFamily="49" charset="0"/>
                </a:rPr>
                <a:t>Hydrogen  Lithium  Ni_sol   Ni_par   Fe_sol</a:t>
              </a:r>
            </a:p>
            <a:p>
              <a:r>
                <a:rPr lang="fi-FI" dirty="0">
                  <a:solidFill>
                    <a:srgbClr val="FF0000"/>
                  </a:solidFill>
                  <a:latin typeface="Courier New" pitchFamily="49" charset="0"/>
                  <a:cs typeface="Courier New" pitchFamily="49" charset="0"/>
                </a:rPr>
                <a:t>(kg/m^3)  (ppm)    (ppb)    (ppb)    (ppb)</a:t>
              </a:r>
            </a:p>
          </p:txBody>
        </p:sp>
      </p:grpSp>
      <p:sp>
        <p:nvSpPr>
          <p:cNvPr id="17" name="TextBox 16">
            <a:extLst>
              <a:ext uri="{FF2B5EF4-FFF2-40B4-BE49-F238E27FC236}">
                <a16:creationId xmlns:a16="http://schemas.microsoft.com/office/drawing/2014/main" id="{1AB6258B-79D6-47C9-87CC-EE47475204B8}"/>
              </a:ext>
            </a:extLst>
          </p:cNvPr>
          <p:cNvSpPr txBox="1"/>
          <p:nvPr/>
        </p:nvSpPr>
        <p:spPr>
          <a:xfrm>
            <a:off x="1323908" y="5181600"/>
            <a:ext cx="9544184" cy="1200329"/>
          </a:xfrm>
          <a:prstGeom prst="rect">
            <a:avLst/>
          </a:prstGeom>
          <a:solidFill>
            <a:schemeClr val="accent1">
              <a:lumMod val="20000"/>
              <a:lumOff val="80000"/>
            </a:schemeClr>
          </a:solidFill>
          <a:ln w="12700">
            <a:solidFill>
              <a:schemeClr val="tx1"/>
            </a:solidFill>
          </a:ln>
        </p:spPr>
        <p:txBody>
          <a:bodyPr wrap="square" rtlCol="0">
            <a:spAutoFit/>
          </a:bodyPr>
          <a:lstStyle/>
          <a:p>
            <a:r>
              <a:rPr lang="it-IT" dirty="0">
                <a:latin typeface="Courier New" pitchFamily="49" charset="0"/>
                <a:cs typeface="Courier New" pitchFamily="49" charset="0"/>
              </a:rPr>
              <a:t>[STATE] deplete EFPD 100; ni_p 2.890; ni_s 0.19</a:t>
            </a:r>
          </a:p>
          <a:p>
            <a:r>
              <a:rPr lang="it-IT" dirty="0">
                <a:latin typeface="Courier New" pitchFamily="49" charset="0"/>
                <a:cs typeface="Courier New" pitchFamily="49" charset="0"/>
              </a:rPr>
              <a:t>[STATE] deplete EFPD 125</a:t>
            </a:r>
          </a:p>
          <a:p>
            <a:r>
              <a:rPr lang="it-IT" dirty="0">
                <a:latin typeface="Courier New" pitchFamily="49" charset="0"/>
                <a:cs typeface="Courier New" pitchFamily="49" charset="0"/>
              </a:rPr>
              <a:t>  ni_p  2.720</a:t>
            </a:r>
          </a:p>
          <a:p>
            <a:r>
              <a:rPr lang="it-IT" dirty="0">
                <a:latin typeface="Courier New" pitchFamily="49" charset="0"/>
                <a:cs typeface="Courier New" pitchFamily="49" charset="0"/>
              </a:rPr>
              <a:t>  ni_s  0.19</a:t>
            </a:r>
          </a:p>
        </p:txBody>
      </p:sp>
      <p:sp>
        <p:nvSpPr>
          <p:cNvPr id="28" name="TextBox 27">
            <a:extLst>
              <a:ext uri="{FF2B5EF4-FFF2-40B4-BE49-F238E27FC236}">
                <a16:creationId xmlns:a16="http://schemas.microsoft.com/office/drawing/2014/main" id="{2E253A2B-B9A5-4412-A3A2-04F4907CE6EB}"/>
              </a:ext>
            </a:extLst>
          </p:cNvPr>
          <p:cNvSpPr txBox="1"/>
          <p:nvPr/>
        </p:nvSpPr>
        <p:spPr>
          <a:xfrm>
            <a:off x="4572000" y="5922682"/>
            <a:ext cx="4191000" cy="646331"/>
          </a:xfrm>
          <a:prstGeom prst="rect">
            <a:avLst/>
          </a:prstGeom>
          <a:solidFill>
            <a:schemeClr val="bg1"/>
          </a:solidFill>
          <a:ln w="12700">
            <a:solidFill>
              <a:schemeClr val="tx1"/>
            </a:solidFill>
          </a:ln>
        </p:spPr>
        <p:txBody>
          <a:bodyPr wrap="square" rtlCol="0">
            <a:spAutoFit/>
          </a:bodyPr>
          <a:lstStyle/>
          <a:p>
            <a:r>
              <a:rPr lang="fi-FI" dirty="0">
                <a:solidFill>
                  <a:srgbClr val="FF0000"/>
                </a:solidFill>
                <a:latin typeface="Courier New" pitchFamily="49" charset="0"/>
                <a:cs typeface="Courier New" pitchFamily="49" charset="0"/>
              </a:rPr>
              <a:t>Moving towards individually named cards in each [STATE]</a:t>
            </a:r>
          </a:p>
        </p:txBody>
      </p:sp>
      <p:sp>
        <p:nvSpPr>
          <p:cNvPr id="4" name="TextBox 3">
            <a:extLst>
              <a:ext uri="{FF2B5EF4-FFF2-40B4-BE49-F238E27FC236}">
                <a16:creationId xmlns:a16="http://schemas.microsoft.com/office/drawing/2014/main" id="{4A66BBA1-F3C2-429D-9D00-A2C7F441D51E}"/>
              </a:ext>
            </a:extLst>
          </p:cNvPr>
          <p:cNvSpPr txBox="1"/>
          <p:nvPr/>
        </p:nvSpPr>
        <p:spPr>
          <a:xfrm>
            <a:off x="228600" y="4356050"/>
            <a:ext cx="3900349" cy="461665"/>
          </a:xfrm>
          <a:prstGeom prst="rect">
            <a:avLst/>
          </a:prstGeom>
          <a:noFill/>
        </p:spPr>
        <p:txBody>
          <a:bodyPr wrap="square" rtlCol="0">
            <a:spAutoFit/>
          </a:bodyPr>
          <a:lstStyle/>
          <a:p>
            <a:pPr algn="ctr"/>
            <a:r>
              <a:rPr lang="en-US" sz="2400" dirty="0">
                <a:solidFill>
                  <a:schemeClr val="accent6">
                    <a:lumMod val="75000"/>
                  </a:schemeClr>
                </a:solidFill>
                <a:latin typeface="Arial Black" panose="020B0A04020102020204" pitchFamily="34" charset="0"/>
              </a:rPr>
              <a:t>**What do you think?</a:t>
            </a:r>
          </a:p>
        </p:txBody>
      </p:sp>
    </p:spTree>
    <p:extLst>
      <p:ext uri="{BB962C8B-B14F-4D97-AF65-F5344CB8AC3E}">
        <p14:creationId xmlns:p14="http://schemas.microsoft.com/office/powerpoint/2010/main" val="77914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38AE-5E40-4D0F-B69B-B3CB1F2B22C1}"/>
              </a:ext>
            </a:extLst>
          </p:cNvPr>
          <p:cNvSpPr>
            <a:spLocks noGrp="1"/>
          </p:cNvSpPr>
          <p:nvPr>
            <p:ph type="title"/>
          </p:nvPr>
        </p:nvSpPr>
        <p:spPr/>
        <p:txBody>
          <a:bodyPr/>
          <a:lstStyle/>
          <a:p>
            <a:r>
              <a:rPr lang="en-US" dirty="0"/>
              <a:t>CIPS Exercise with SMR Cycle</a:t>
            </a:r>
          </a:p>
        </p:txBody>
      </p:sp>
      <p:sp>
        <p:nvSpPr>
          <p:cNvPr id="7" name="Content Placeholder 2">
            <a:extLst>
              <a:ext uri="{FF2B5EF4-FFF2-40B4-BE49-F238E27FC236}">
                <a16:creationId xmlns:a16="http://schemas.microsoft.com/office/drawing/2014/main" id="{264B0FB4-24AC-41C8-BD6D-9DDB1312D805}"/>
              </a:ext>
            </a:extLst>
          </p:cNvPr>
          <p:cNvSpPr txBox="1">
            <a:spLocks/>
          </p:cNvSpPr>
          <p:nvPr/>
        </p:nvSpPr>
        <p:spPr bwMode="auto">
          <a:xfrm>
            <a:off x="360501" y="1295400"/>
            <a:ext cx="11734800" cy="4572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marL="256032" indent="-256032" algn="l" rtl="0" eaLnBrk="1" fontAlgn="base" hangingPunct="1">
              <a:lnSpc>
                <a:spcPct val="90000"/>
              </a:lnSpc>
              <a:spcBef>
                <a:spcPts val="600"/>
              </a:spcBef>
              <a:spcAft>
                <a:spcPct val="0"/>
              </a:spcAft>
              <a:buClr>
                <a:schemeClr val="tx2"/>
              </a:buClr>
              <a:buSzPct val="100000"/>
              <a:buFont typeface="Arial" pitchFamily="34" charset="0"/>
              <a:buChar char="•"/>
              <a:defRPr sz="2500" b="0" i="0" kern="1200" baseline="0">
                <a:solidFill>
                  <a:schemeClr val="tx1">
                    <a:lumMod val="85000"/>
                    <a:lumOff val="15000"/>
                  </a:schemeClr>
                </a:solidFill>
                <a:latin typeface="Arial" panose="020B0604020202020204" pitchFamily="34" charset="0"/>
                <a:ea typeface="+mn-ea"/>
                <a:cs typeface="Arial" panose="020B0604020202020204" pitchFamily="34" charset="0"/>
              </a:defRPr>
            </a:lvl1pPr>
            <a:lvl2pPr marL="512064" indent="-256032" algn="l" rtl="0" eaLnBrk="1" fontAlgn="base" hangingPunct="1">
              <a:lnSpc>
                <a:spcPct val="90000"/>
              </a:lnSpc>
              <a:spcBef>
                <a:spcPts val="600"/>
              </a:spcBef>
              <a:spcAft>
                <a:spcPct val="0"/>
              </a:spcAft>
              <a:buClr>
                <a:schemeClr val="tx2"/>
              </a:buClr>
              <a:buSzPct val="100000"/>
              <a:buFont typeface="Arial Narrow" pitchFamily="34" charset="0"/>
              <a:buChar char="–"/>
              <a:defRPr sz="2000" b="0" i="0" kern="1200" baseline="0">
                <a:solidFill>
                  <a:schemeClr val="tx1">
                    <a:lumMod val="85000"/>
                    <a:lumOff val="15000"/>
                  </a:schemeClr>
                </a:solidFill>
                <a:latin typeface="Arial" panose="020B0604020202020204" pitchFamily="34" charset="0"/>
                <a:cs typeface="Arial" panose="020B0604020202020204" pitchFamily="34" charset="0"/>
              </a:defRPr>
            </a:lvl2pPr>
            <a:lvl3pPr marL="768096" indent="-256032" algn="l" rtl="0" eaLnBrk="1" fontAlgn="base" hangingPunct="1">
              <a:lnSpc>
                <a:spcPct val="90000"/>
              </a:lnSpc>
              <a:spcBef>
                <a:spcPts val="600"/>
              </a:spcBef>
              <a:spcAft>
                <a:spcPct val="0"/>
              </a:spcAft>
              <a:buClr>
                <a:schemeClr val="tx2"/>
              </a:buClr>
              <a:buSzPct val="100000"/>
              <a:buFont typeface="Arial" pitchFamily="34" charset="0"/>
              <a:buChar char="•"/>
              <a:defRPr sz="2000" b="0" i="0">
                <a:solidFill>
                  <a:schemeClr val="tx1">
                    <a:lumMod val="85000"/>
                    <a:lumOff val="15000"/>
                  </a:schemeClr>
                </a:solidFill>
                <a:latin typeface="Arial" panose="020B0604020202020204" pitchFamily="34" charset="0"/>
                <a:cs typeface="Arial" panose="020B0604020202020204" pitchFamily="34" charset="0"/>
              </a:defRPr>
            </a:lvl3pPr>
            <a:lvl4pPr marL="1024128" indent="-256032" algn="l" rtl="0" eaLnBrk="1" fontAlgn="base" hangingPunct="1">
              <a:lnSpc>
                <a:spcPct val="90000"/>
              </a:lnSpc>
              <a:spcBef>
                <a:spcPts val="600"/>
              </a:spcBef>
              <a:spcAft>
                <a:spcPct val="0"/>
              </a:spcAft>
              <a:buClr>
                <a:schemeClr val="tx2"/>
              </a:buClr>
              <a:buSzPct val="100000"/>
              <a:buFont typeface="Arial Narrow"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4pPr>
            <a:lvl5pPr marL="1280160" indent="-256032" algn="l" rtl="0" eaLnBrk="1" fontAlgn="base" hangingPunct="1">
              <a:lnSpc>
                <a:spcPct val="90000"/>
              </a:lnSpc>
              <a:spcBef>
                <a:spcPts val="600"/>
              </a:spcBef>
              <a:spcAft>
                <a:spcPct val="0"/>
              </a:spcAft>
              <a:buClr>
                <a:schemeClr val="tx2"/>
              </a:buClr>
              <a:buSzPct val="100000"/>
              <a:buFont typeface="Arial"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5pPr>
            <a:lvl6pPr marL="2816352"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3328416"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840480"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4352544"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a:lstStyle>
          <a:p>
            <a:r>
              <a:rPr lang="en-US" dirty="0"/>
              <a:t>CAVEAT! </a:t>
            </a:r>
          </a:p>
          <a:p>
            <a:pPr marL="0" indent="0">
              <a:buNone/>
            </a:pPr>
            <a:r>
              <a:rPr lang="en-US" dirty="0"/>
              <a:t>	These models are optimized for speed and to show explicit CRUD effects. 	Many of the values for the inputs in these models are non-normal!</a:t>
            </a:r>
          </a:p>
          <a:p>
            <a:pPr marL="0" indent="0">
              <a:buNone/>
            </a:pPr>
            <a:endParaRPr lang="en-US" dirty="0"/>
          </a:p>
          <a:p>
            <a:r>
              <a:rPr lang="en-US" dirty="0"/>
              <a:t>Make sure you are in your home directory</a:t>
            </a:r>
          </a:p>
          <a:p>
            <a:pPr marL="256032" lvl="1" indent="0">
              <a:buNone/>
            </a:pPr>
            <a:r>
              <a:rPr lang="en-US" dirty="0"/>
              <a:t>	</a:t>
            </a:r>
            <a:r>
              <a:rPr lang="en-US" sz="2400" dirty="0">
                <a:latin typeface="Courier New" panose="02070309020205020404" pitchFamily="49" charset="0"/>
                <a:cs typeface="Courier New" panose="02070309020205020404" pitchFamily="49" charset="0"/>
              </a:rPr>
              <a:t>cd</a:t>
            </a:r>
            <a:endParaRPr lang="en-US" dirty="0">
              <a:latin typeface="Courier New" panose="02070309020205020404" pitchFamily="49" charset="0"/>
              <a:cs typeface="Courier New" panose="02070309020205020404" pitchFamily="49" charset="0"/>
            </a:endParaRPr>
          </a:p>
          <a:p>
            <a:r>
              <a:rPr lang="en-US" dirty="0"/>
              <a:t>Copy session5 files to your home directory</a:t>
            </a:r>
          </a:p>
          <a:p>
            <a:pPr marL="0" indent="0">
              <a:buNone/>
            </a:pPr>
            <a:r>
              <a:rPr lang="en-US" dirty="0"/>
              <a:t>	</a:t>
            </a:r>
            <a:r>
              <a:rPr lang="en-US" sz="2400" dirty="0">
                <a:latin typeface="Courier New" panose="02070309020205020404" pitchFamily="49" charset="0"/>
                <a:cs typeface="Courier New" panose="02070309020205020404" pitchFamily="49" charset="0"/>
              </a:rPr>
              <a:t>cp –r /projects/</a:t>
            </a:r>
            <a:r>
              <a:rPr lang="en-US" sz="2400" dirty="0" err="1">
                <a:latin typeface="Courier New" panose="02070309020205020404" pitchFamily="49" charset="0"/>
                <a:cs typeface="Courier New" panose="02070309020205020404" pitchFamily="49" charset="0"/>
              </a:rPr>
              <a:t>vera</a:t>
            </a:r>
            <a:r>
              <a:rPr lang="en-US" sz="2400" dirty="0">
                <a:latin typeface="Courier New" panose="02070309020205020404" pitchFamily="49" charset="0"/>
                <a:cs typeface="Courier New" panose="02070309020205020404" pitchFamily="49" charset="0"/>
              </a:rPr>
              <a:t>-users-grp/training/session5 . </a:t>
            </a:r>
            <a:endParaRPr lang="en-US" sz="2000" dirty="0">
              <a:latin typeface="Courier New" panose="02070309020205020404" pitchFamily="49" charset="0"/>
              <a:cs typeface="Courier New" panose="02070309020205020404" pitchFamily="49" charset="0"/>
            </a:endParaRPr>
          </a:p>
          <a:p>
            <a:r>
              <a:rPr lang="en-US" dirty="0"/>
              <a:t>Move into the </a:t>
            </a:r>
            <a:r>
              <a:rPr lang="en-US" dirty="0">
                <a:latin typeface="Courier New" panose="02070309020205020404" pitchFamily="49" charset="0"/>
                <a:cs typeface="Courier New" panose="02070309020205020404" pitchFamily="49" charset="0"/>
              </a:rPr>
              <a:t>session5/</a:t>
            </a:r>
            <a:r>
              <a:rPr lang="en-US" dirty="0" err="1">
                <a:latin typeface="Courier New" panose="02070309020205020404" pitchFamily="49" charset="0"/>
                <a:cs typeface="Courier New" panose="02070309020205020404" pitchFamily="49" charset="0"/>
              </a:rPr>
              <a:t>cips_smr</a:t>
            </a:r>
            <a:r>
              <a:rPr lang="en-US" dirty="0"/>
              <a:t> directory</a:t>
            </a:r>
          </a:p>
          <a:p>
            <a:pPr marL="0" indent="0">
              <a:buNone/>
            </a:pPr>
            <a:r>
              <a:rPr lang="en-US" dirty="0"/>
              <a:t>	</a:t>
            </a:r>
            <a:r>
              <a:rPr lang="en-US" sz="2400" dirty="0">
                <a:latin typeface="Courier New" panose="02070309020205020404" pitchFamily="49" charset="0"/>
                <a:cs typeface="Courier New" panose="02070309020205020404" pitchFamily="49" charset="0"/>
              </a:rPr>
              <a:t>cd session5/</a:t>
            </a:r>
            <a:r>
              <a:rPr lang="en-US" sz="2400" dirty="0" err="1">
                <a:latin typeface="Courier New" panose="02070309020205020404" pitchFamily="49" charset="0"/>
                <a:cs typeface="Courier New" panose="02070309020205020404" pitchFamily="49" charset="0"/>
              </a:rPr>
              <a:t>cips_smr</a:t>
            </a:r>
            <a:r>
              <a:rPr lang="en-US" sz="2400" dirty="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8661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38AE-5E40-4D0F-B69B-B3CB1F2B22C1}"/>
              </a:ext>
            </a:extLst>
          </p:cNvPr>
          <p:cNvSpPr>
            <a:spLocks noGrp="1"/>
          </p:cNvSpPr>
          <p:nvPr>
            <p:ph type="title"/>
          </p:nvPr>
        </p:nvSpPr>
        <p:spPr>
          <a:xfrm>
            <a:off x="304800" y="179616"/>
            <a:ext cx="11118148" cy="855663"/>
          </a:xfrm>
        </p:spPr>
        <p:txBody>
          <a:bodyPr/>
          <a:lstStyle/>
          <a:p>
            <a:r>
              <a:rPr lang="en-US" dirty="0"/>
              <a:t>CIPS Exercise with SMR Cycle</a:t>
            </a:r>
          </a:p>
        </p:txBody>
      </p:sp>
      <p:sp>
        <p:nvSpPr>
          <p:cNvPr id="3" name="Content Placeholder 2">
            <a:extLst>
              <a:ext uri="{FF2B5EF4-FFF2-40B4-BE49-F238E27FC236}">
                <a16:creationId xmlns:a16="http://schemas.microsoft.com/office/drawing/2014/main" id="{E1E6E7D2-EB00-400E-8B08-6D171B971927}"/>
              </a:ext>
            </a:extLst>
          </p:cNvPr>
          <p:cNvSpPr>
            <a:spLocks noGrp="1"/>
          </p:cNvSpPr>
          <p:nvPr>
            <p:ph idx="1"/>
          </p:nvPr>
        </p:nvSpPr>
        <p:spPr>
          <a:xfrm>
            <a:off x="1285225" y="735043"/>
            <a:ext cx="9157298" cy="855663"/>
          </a:xfrm>
        </p:spPr>
        <p:txBody>
          <a:bodyPr/>
          <a:lstStyle/>
          <a:p>
            <a:pPr lvl="1"/>
            <a:r>
              <a:rPr lang="en-US" sz="2400" dirty="0"/>
              <a:t>Open </a:t>
            </a:r>
            <a:r>
              <a:rPr lang="en-US" sz="2400" dirty="0" err="1">
                <a:latin typeface="Courier New" panose="02070309020205020404" pitchFamily="49" charset="0"/>
                <a:cs typeface="Courier New" panose="02070309020205020404" pitchFamily="49" charset="0"/>
              </a:rPr>
              <a:t>cips_smr.inp</a:t>
            </a:r>
            <a:r>
              <a:rPr lang="en-US" sz="2400" dirty="0">
                <a:latin typeface="Courier New" panose="02070309020205020404" pitchFamily="49" charset="0"/>
                <a:cs typeface="Courier New" panose="02070309020205020404" pitchFamily="49" charset="0"/>
              </a:rPr>
              <a:t> </a:t>
            </a:r>
            <a:r>
              <a:rPr lang="en-US" sz="2400" dirty="0"/>
              <a:t>and </a:t>
            </a:r>
            <a:r>
              <a:rPr lang="en-US" sz="2400" dirty="0">
                <a:solidFill>
                  <a:srgbClr val="FF0000"/>
                </a:solidFill>
              </a:rPr>
              <a:t>add/change </a:t>
            </a:r>
            <a:r>
              <a:rPr lang="en-US" sz="2400" dirty="0"/>
              <a:t>the following inputs:</a:t>
            </a:r>
          </a:p>
          <a:p>
            <a:pPr lvl="1"/>
            <a:endParaRPr lang="en-US" dirty="0"/>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256032" lvl="1" indent="0">
              <a:buNone/>
            </a:pPr>
            <a:endParaRPr lang="en-US" sz="2400" dirty="0"/>
          </a:p>
          <a:p>
            <a:pPr lvl="1"/>
            <a:r>
              <a:rPr lang="en-US" sz="2400" dirty="0"/>
              <a:t>Save the </a:t>
            </a:r>
            <a:r>
              <a:rPr lang="en-US" sz="2400" dirty="0" err="1"/>
              <a:t>chanes</a:t>
            </a:r>
            <a:r>
              <a:rPr lang="en-US" sz="2400" dirty="0"/>
              <a:t> to the file and exit</a:t>
            </a:r>
          </a:p>
          <a:p>
            <a:pPr lvl="1"/>
            <a:endParaRPr lang="en-US" sz="2400" dirty="0"/>
          </a:p>
          <a:p>
            <a:pPr lvl="1"/>
            <a:r>
              <a:rPr lang="en-US" sz="2400" dirty="0"/>
              <a:t>Execute VERA with CRUD physics package</a:t>
            </a:r>
          </a:p>
          <a:p>
            <a:pPr marL="256032" lvl="1" indent="0">
              <a:buNone/>
            </a:pPr>
            <a:r>
              <a:rPr lang="en-US" sz="2400" dirty="0"/>
              <a:t>	</a:t>
            </a:r>
            <a:r>
              <a:rPr lang="en-US" sz="2400" dirty="0" err="1">
                <a:latin typeface="Courier New" panose="02070309020205020404" pitchFamily="49" charset="0"/>
                <a:cs typeface="Courier New" panose="02070309020205020404" pitchFamily="49" charset="0"/>
              </a:rPr>
              <a:t>verarun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cips_smr.inp</a:t>
            </a:r>
            <a:endParaRPr lang="en-US" sz="2400" dirty="0">
              <a:latin typeface="Courier New" panose="02070309020205020404" pitchFamily="49" charset="0"/>
              <a:cs typeface="Courier New" panose="02070309020205020404" pitchFamily="49" charset="0"/>
            </a:endParaRPr>
          </a:p>
          <a:p>
            <a:pPr marL="256032" lvl="1" indent="0">
              <a:buNone/>
            </a:pPr>
            <a:endParaRPr lang="en-US" dirty="0"/>
          </a:p>
        </p:txBody>
      </p:sp>
      <p:sp>
        <p:nvSpPr>
          <p:cNvPr id="5" name="TextBox 4">
            <a:extLst>
              <a:ext uri="{FF2B5EF4-FFF2-40B4-BE49-F238E27FC236}">
                <a16:creationId xmlns:a16="http://schemas.microsoft.com/office/drawing/2014/main" id="{B435B241-0B78-4EAF-A816-CA45DD2BE84C}"/>
              </a:ext>
            </a:extLst>
          </p:cNvPr>
          <p:cNvSpPr txBox="1"/>
          <p:nvPr/>
        </p:nvSpPr>
        <p:spPr>
          <a:xfrm>
            <a:off x="419100" y="1371600"/>
            <a:ext cx="11582400" cy="3693319"/>
          </a:xfrm>
          <a:prstGeom prst="rect">
            <a:avLst/>
          </a:prstGeom>
          <a:solidFill>
            <a:schemeClr val="accent1">
              <a:lumMod val="20000"/>
              <a:lumOff val="80000"/>
            </a:schemeClr>
          </a:solidFill>
          <a:ln w="12700">
            <a:solidFill>
              <a:schemeClr val="tx1"/>
            </a:solidFill>
          </a:ln>
        </p:spPr>
        <p:txBody>
          <a:bodyPr wrap="square" rtlCol="0">
            <a:spAutoFit/>
          </a:bodyPr>
          <a:lstStyle/>
          <a:p>
            <a:r>
              <a:rPr lang="fi-FI" dirty="0">
                <a:latin typeface="Courier New" pitchFamily="49" charset="0"/>
                <a:cs typeface="Courier New" pitchFamily="49" charset="0"/>
              </a:rPr>
              <a:t>[STATE]       !First STATE block needs crud flag</a:t>
            </a:r>
          </a:p>
          <a:p>
            <a:r>
              <a:rPr lang="fi-FI" dirty="0">
                <a:latin typeface="Courier New" pitchFamily="49" charset="0"/>
                <a:cs typeface="Courier New" pitchFamily="49" charset="0"/>
              </a:rPr>
              <a:t>  crud      </a:t>
            </a:r>
            <a:r>
              <a:rPr lang="fi-FI" dirty="0">
                <a:solidFill>
                  <a:srgbClr val="FF0000"/>
                </a:solidFill>
                <a:latin typeface="Courier New" pitchFamily="49" charset="0"/>
                <a:cs typeface="Courier New" pitchFamily="49" charset="0"/>
              </a:rPr>
              <a:t>on</a:t>
            </a:r>
          </a:p>
          <a:p>
            <a:r>
              <a:rPr lang="fi-FI" dirty="0">
                <a:latin typeface="Courier New" pitchFamily="49" charset="0"/>
                <a:cs typeface="Courier New" pitchFamily="49" charset="0"/>
              </a:rPr>
              <a:t>  </a:t>
            </a:r>
            <a:r>
              <a:rPr lang="it-IT" dirty="0">
                <a:latin typeface="Courier New" pitchFamily="49" charset="0"/>
                <a:cs typeface="Courier New" pitchFamily="49" charset="0"/>
              </a:rPr>
              <a:t>cool_chem 35E-6  </a:t>
            </a:r>
            <a:r>
              <a:rPr lang="it-IT" dirty="0">
                <a:solidFill>
                  <a:srgbClr val="FF0000"/>
                </a:solidFill>
                <a:latin typeface="Courier New" pitchFamily="49" charset="0"/>
                <a:cs typeface="Courier New" pitchFamily="49" charset="0"/>
              </a:rPr>
              <a:t>2.2</a:t>
            </a:r>
            <a:r>
              <a:rPr lang="it-IT" dirty="0">
                <a:latin typeface="Courier New" pitchFamily="49" charset="0"/>
                <a:cs typeface="Courier New" pitchFamily="49" charset="0"/>
              </a:rPr>
              <a:t>  0.19  </a:t>
            </a:r>
            <a:r>
              <a:rPr lang="it-IT" dirty="0">
                <a:solidFill>
                  <a:srgbClr val="FF0000"/>
                </a:solidFill>
                <a:latin typeface="Courier New" pitchFamily="49" charset="0"/>
                <a:cs typeface="Courier New" pitchFamily="49" charset="0"/>
              </a:rPr>
              <a:t>3.5</a:t>
            </a:r>
            <a:r>
              <a:rPr lang="it-IT" dirty="0">
                <a:latin typeface="Courier New" pitchFamily="49" charset="0"/>
                <a:cs typeface="Courier New" pitchFamily="49" charset="0"/>
              </a:rPr>
              <a:t>  1.8</a:t>
            </a:r>
            <a:endParaRPr lang="fi-FI" dirty="0">
              <a:latin typeface="Courier New" pitchFamily="49" charset="0"/>
              <a:cs typeface="Courier New" pitchFamily="49" charset="0"/>
            </a:endParaRPr>
          </a:p>
          <a:p>
            <a:endParaRPr lang="fi-FI" dirty="0">
              <a:latin typeface="Courier New" pitchFamily="49" charset="0"/>
              <a:cs typeface="Courier New" pitchFamily="49" charset="0"/>
            </a:endParaRPr>
          </a:p>
          <a:p>
            <a:r>
              <a:rPr lang="fi-FI" dirty="0">
                <a:latin typeface="Courier New" pitchFamily="49" charset="0"/>
                <a:cs typeface="Courier New" pitchFamily="49" charset="0"/>
              </a:rPr>
              <a:t>[STATE]       !Last STATE block needs to write restart file</a:t>
            </a:r>
          </a:p>
          <a:p>
            <a:r>
              <a:rPr lang="en-US" dirty="0">
                <a:latin typeface="Courier New" pitchFamily="49" charset="0"/>
                <a:cs typeface="Courier New" pitchFamily="49" charset="0"/>
              </a:rPr>
              <a:t>  deplete GWDMT 0.1  &lt;1.0..9.0x2&gt;   ! big steps for speed (&lt;=1 GWDMT normally)</a:t>
            </a:r>
          </a:p>
          <a:p>
            <a:r>
              <a:rPr lang="fi-FI" dirty="0">
                <a:latin typeface="Courier New" pitchFamily="49" charset="0"/>
                <a:cs typeface="Courier New" pitchFamily="49" charset="0"/>
              </a:rPr>
              <a:t>  </a:t>
            </a:r>
            <a:r>
              <a:rPr lang="en-US" dirty="0" err="1">
                <a:solidFill>
                  <a:srgbClr val="FF0000"/>
                </a:solidFill>
                <a:latin typeface="Courier New" pitchFamily="49" charset="0"/>
                <a:cs typeface="Courier New" pitchFamily="49" charset="0"/>
              </a:rPr>
              <a:t>op_date</a:t>
            </a:r>
            <a:r>
              <a:rPr lang="en-US" dirty="0">
                <a:solidFill>
                  <a:srgbClr val="FF0000"/>
                </a:solidFill>
                <a:latin typeface="Courier New" pitchFamily="49" charset="0"/>
                <a:cs typeface="Courier New" pitchFamily="49" charset="0"/>
              </a:rPr>
              <a:t> 2019/2/14</a:t>
            </a:r>
          </a:p>
          <a:p>
            <a:r>
              <a:rPr lang="en-US" dirty="0">
                <a:solidFill>
                  <a:srgbClr val="FF0000"/>
                </a:solidFill>
                <a:latin typeface="Courier New" pitchFamily="49" charset="0"/>
                <a:cs typeface="Courier New" pitchFamily="49" charset="0"/>
              </a:rPr>
              <a:t>  </a:t>
            </a:r>
            <a:r>
              <a:rPr lang="en-US" dirty="0" err="1">
                <a:solidFill>
                  <a:srgbClr val="FF0000"/>
                </a:solidFill>
                <a:latin typeface="Courier New" pitchFamily="49" charset="0"/>
                <a:cs typeface="Courier New" pitchFamily="49" charset="0"/>
              </a:rPr>
              <a:t>restart_write</a:t>
            </a:r>
            <a:r>
              <a:rPr lang="en-US" dirty="0">
                <a:solidFill>
                  <a:srgbClr val="FF0000"/>
                </a:solidFill>
                <a:latin typeface="Courier New" pitchFamily="49" charset="0"/>
                <a:cs typeface="Courier New" pitchFamily="49" charset="0"/>
              </a:rPr>
              <a:t> cips_smr.res EOC</a:t>
            </a:r>
          </a:p>
          <a:p>
            <a:endParaRPr lang="fi-FI" dirty="0">
              <a:latin typeface="Courier New" pitchFamily="49" charset="0"/>
              <a:cs typeface="Courier New" pitchFamily="49" charset="0"/>
            </a:endParaRPr>
          </a:p>
          <a:p>
            <a:endParaRPr lang="fi-FI" dirty="0">
              <a:latin typeface="Courier New" pitchFamily="49" charset="0"/>
              <a:cs typeface="Courier New" pitchFamily="49" charset="0"/>
            </a:endParaRPr>
          </a:p>
          <a:p>
            <a:endParaRPr lang="fi-FI" dirty="0">
              <a:latin typeface="Courier New" pitchFamily="49" charset="0"/>
              <a:cs typeface="Courier New" pitchFamily="49" charset="0"/>
            </a:endParaRPr>
          </a:p>
          <a:p>
            <a:r>
              <a:rPr lang="fi-FI" dirty="0">
                <a:latin typeface="Courier New" pitchFamily="49" charset="0"/>
                <a:cs typeface="Courier New" pitchFamily="49" charset="0"/>
              </a:rPr>
              <a:t>[Assembly]</a:t>
            </a:r>
          </a:p>
          <a:p>
            <a:r>
              <a:rPr lang="fi-FI" dirty="0">
                <a:latin typeface="Courier New" pitchFamily="49" charset="0"/>
                <a:cs typeface="Courier New" pitchFamily="49" charset="0"/>
              </a:rPr>
              <a:t>   grid MID zirc4 3.810 875  / loss= 0.9 blockage= </a:t>
            </a:r>
            <a:r>
              <a:rPr lang="fi-FI" dirty="0">
                <a:solidFill>
                  <a:srgbClr val="FF0000"/>
                </a:solidFill>
                <a:latin typeface="Courier New" pitchFamily="49" charset="0"/>
                <a:cs typeface="Courier New" pitchFamily="49" charset="0"/>
              </a:rPr>
              <a:t>0.5</a:t>
            </a:r>
            <a:r>
              <a:rPr lang="fi-FI" dirty="0">
                <a:latin typeface="Courier New" pitchFamily="49" charset="0"/>
                <a:cs typeface="Courier New" pitchFamily="49" charset="0"/>
              </a:rPr>
              <a:t> </a:t>
            </a:r>
          </a:p>
        </p:txBody>
      </p:sp>
      <p:sp>
        <p:nvSpPr>
          <p:cNvPr id="6" name="TextBox 5">
            <a:extLst>
              <a:ext uri="{FF2B5EF4-FFF2-40B4-BE49-F238E27FC236}">
                <a16:creationId xmlns:a16="http://schemas.microsoft.com/office/drawing/2014/main" id="{1C9D2DB9-09D8-4A6A-9F32-E5D48D9E8573}"/>
              </a:ext>
            </a:extLst>
          </p:cNvPr>
          <p:cNvSpPr txBox="1"/>
          <p:nvPr/>
        </p:nvSpPr>
        <p:spPr>
          <a:xfrm>
            <a:off x="1088212" y="6014223"/>
            <a:ext cx="9829800" cy="646331"/>
          </a:xfrm>
          <a:prstGeom prst="rect">
            <a:avLst/>
          </a:prstGeom>
          <a:solidFill>
            <a:schemeClr val="accent4">
              <a:lumMod val="20000"/>
              <a:lumOff val="80000"/>
            </a:schemeClr>
          </a:solidFill>
          <a:ln w="12700">
            <a:solidFill>
              <a:schemeClr val="tx1"/>
            </a:solidFill>
          </a:ln>
        </p:spPr>
        <p:txBody>
          <a:bodyPr wrap="square" rtlCol="0">
            <a:spAutoFit/>
          </a:bodyPr>
          <a:lstStyle/>
          <a:p>
            <a:r>
              <a:rPr lang="en-US" dirty="0">
                <a:latin typeface="Courier New" panose="02070309020205020404" pitchFamily="49" charset="0"/>
                <a:cs typeface="Courier New" panose="02070309020205020404" pitchFamily="49" charset="0"/>
              </a:rPr>
              <a:t>[langtrav@lemhi1 results]$ </a:t>
            </a:r>
            <a:r>
              <a:rPr lang="en-US" dirty="0" err="1">
                <a:latin typeface="Courier New" panose="02070309020205020404" pitchFamily="49" charset="0"/>
                <a:cs typeface="Courier New" panose="02070309020205020404" pitchFamily="49" charset="0"/>
              </a:rPr>
              <a:t>verarun</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cips_smr.inp</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verarun</a:t>
            </a:r>
            <a:r>
              <a:rPr lang="en-US" dirty="0">
                <a:latin typeface="Courier New" panose="02070309020205020404" pitchFamily="49" charset="0"/>
                <a:cs typeface="Courier New" panose="02070309020205020404" pitchFamily="49" charset="0"/>
              </a:rPr>
              <a:t>] submitted job id=9730, </a:t>
            </a:r>
            <a:r>
              <a:rPr lang="en-US" dirty="0" err="1">
                <a:latin typeface="Courier New" panose="02070309020205020404" pitchFamily="49" charset="0"/>
                <a:cs typeface="Courier New" panose="02070309020205020404" pitchFamily="49" charset="0"/>
              </a:rPr>
              <a:t>dir</a:t>
            </a:r>
            <a:r>
              <a:rPr lang="en-US" dirty="0">
                <a:latin typeface="Courier New" panose="02070309020205020404" pitchFamily="49" charset="0"/>
                <a:cs typeface="Courier New" panose="02070309020205020404" pitchFamily="49" charset="0"/>
              </a:rPr>
              <a:t>=/home/</a:t>
            </a:r>
            <a:r>
              <a:rPr lang="en-US" dirty="0" err="1">
                <a:latin typeface="Courier New" panose="02070309020205020404" pitchFamily="49" charset="0"/>
                <a:cs typeface="Courier New" panose="02070309020205020404" pitchFamily="49" charset="0"/>
              </a:rPr>
              <a:t>langtrav</a:t>
            </a:r>
            <a:r>
              <a:rPr lang="en-US" dirty="0">
                <a:latin typeface="Courier New" panose="02070309020205020404" pitchFamily="49" charset="0"/>
                <a:cs typeface="Courier New" panose="02070309020205020404" pitchFamily="49" charset="0"/>
              </a:rPr>
              <a:t>/training/results</a:t>
            </a:r>
          </a:p>
        </p:txBody>
      </p:sp>
      <p:grpSp>
        <p:nvGrpSpPr>
          <p:cNvPr id="11" name="Group 10">
            <a:extLst>
              <a:ext uri="{FF2B5EF4-FFF2-40B4-BE49-F238E27FC236}">
                <a16:creationId xmlns:a16="http://schemas.microsoft.com/office/drawing/2014/main" id="{1862A194-D9E4-4605-B6F1-87ED05D5E97A}"/>
              </a:ext>
            </a:extLst>
          </p:cNvPr>
          <p:cNvGrpSpPr/>
          <p:nvPr/>
        </p:nvGrpSpPr>
        <p:grpSpPr>
          <a:xfrm>
            <a:off x="5562600" y="3232160"/>
            <a:ext cx="6438900" cy="1299984"/>
            <a:chOff x="6761076" y="2967216"/>
            <a:chExt cx="6438900" cy="1299984"/>
          </a:xfrm>
        </p:grpSpPr>
        <p:sp>
          <p:nvSpPr>
            <p:cNvPr id="4" name="Rectangle 3">
              <a:extLst>
                <a:ext uri="{FF2B5EF4-FFF2-40B4-BE49-F238E27FC236}">
                  <a16:creationId xmlns:a16="http://schemas.microsoft.com/office/drawing/2014/main" id="{C382836F-45C3-473A-9F95-10F9E2AB32F3}"/>
                </a:ext>
              </a:extLst>
            </p:cNvPr>
            <p:cNvSpPr/>
            <p:nvPr/>
          </p:nvSpPr>
          <p:spPr bwMode="auto">
            <a:xfrm>
              <a:off x="8399376" y="2967216"/>
              <a:ext cx="4800600" cy="11329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Optional </a:t>
              </a:r>
              <a:r>
                <a:rPr lang="en-US" dirty="0">
                  <a:latin typeface="Arial" panose="020B0604020202020204" pitchFamily="34" charset="0"/>
                  <a:cs typeface="Arial" panose="020B0604020202020204" pitchFamily="34" charset="0"/>
                </a:rPr>
                <a:t>grid parameters</a:t>
              </a: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Courier New" panose="02070309020205020404" pitchFamily="49" charset="0"/>
                  <a:cs typeface="Courier New" panose="02070309020205020404" pitchFamily="49" charset="0"/>
                </a:rPr>
                <a:t>loss</a:t>
              </a:r>
              <a:r>
                <a:rPr kumimoji="0" 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r>
                <a:rPr lang="en-US" dirty="0">
                  <a:latin typeface="Arial" panose="020B0604020202020204" pitchFamily="34" charset="0"/>
                  <a:cs typeface="Arial" panose="020B0604020202020204" pitchFamily="34" charset="0"/>
                </a:rPr>
                <a:t>defines the loss coefficient for the grid</a:t>
              </a:r>
            </a:p>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Courier New" panose="02070309020205020404" pitchFamily="49" charset="0"/>
                  <a:cs typeface="Courier New" panose="02070309020205020404" pitchFamily="49" charset="0"/>
                </a:rPr>
                <a:t>blockage </a:t>
              </a:r>
              <a:r>
                <a:rPr lang="en-US" dirty="0">
                  <a:latin typeface="Arial" panose="020B0604020202020204" pitchFamily="34" charset="0"/>
                  <a:cs typeface="Arial" panose="020B0604020202020204" pitchFamily="34" charset="0"/>
                </a:rPr>
                <a:t>enables YHL grid enhancement model and defines blockage coefficient</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062C24E8-4536-458E-A8C7-56F3DF36FC80}"/>
                </a:ext>
              </a:extLst>
            </p:cNvPr>
            <p:cNvCxnSpPr>
              <a:cxnSpLocks/>
            </p:cNvCxnSpPr>
            <p:nvPr/>
          </p:nvCxnSpPr>
          <p:spPr bwMode="auto">
            <a:xfrm flipH="1">
              <a:off x="6761076" y="3621256"/>
              <a:ext cx="1600200" cy="6459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3B0E9051-2E41-4160-B7AC-3BD4D3A23DE2}"/>
                </a:ext>
              </a:extLst>
            </p:cNvPr>
            <p:cNvCxnSpPr>
              <a:cxnSpLocks/>
            </p:cNvCxnSpPr>
            <p:nvPr/>
          </p:nvCxnSpPr>
          <p:spPr bwMode="auto">
            <a:xfrm flipH="1">
              <a:off x="7924800" y="3621256"/>
              <a:ext cx="436476" cy="64594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Rectangle 17">
            <a:extLst>
              <a:ext uri="{FF2B5EF4-FFF2-40B4-BE49-F238E27FC236}">
                <a16:creationId xmlns:a16="http://schemas.microsoft.com/office/drawing/2014/main" id="{D9CFB673-1E68-4BF4-BB4D-70632E68E3A7}"/>
              </a:ext>
            </a:extLst>
          </p:cNvPr>
          <p:cNvSpPr/>
          <p:nvPr/>
        </p:nvSpPr>
        <p:spPr bwMode="auto">
          <a:xfrm>
            <a:off x="1285225" y="3886200"/>
            <a:ext cx="4532525" cy="4606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strike="noStrike" cap="none" normalizeH="0" baseline="0" dirty="0">
                <a:ln>
                  <a:noFill/>
                </a:ln>
                <a:solidFill>
                  <a:srgbClr val="FF0000"/>
                </a:solidFill>
                <a:effectLst/>
                <a:latin typeface="Arial" panose="020B0604020202020204" pitchFamily="34" charset="0"/>
                <a:cs typeface="Arial" panose="020B0604020202020204" pitchFamily="34" charset="0"/>
              </a:rPr>
              <a:t>Restart_filename     NAME_for_statepoint</a:t>
            </a:r>
          </a:p>
        </p:txBody>
      </p:sp>
      <p:cxnSp>
        <p:nvCxnSpPr>
          <p:cNvPr id="22" name="Straight Arrow Connector 21">
            <a:extLst>
              <a:ext uri="{FF2B5EF4-FFF2-40B4-BE49-F238E27FC236}">
                <a16:creationId xmlns:a16="http://schemas.microsoft.com/office/drawing/2014/main" id="{652A43C0-8A14-4F2B-9A3A-20F1E06CA60B}"/>
              </a:ext>
            </a:extLst>
          </p:cNvPr>
          <p:cNvCxnSpPr>
            <a:cxnSpLocks/>
          </p:cNvCxnSpPr>
          <p:nvPr/>
        </p:nvCxnSpPr>
        <p:spPr bwMode="auto">
          <a:xfrm flipV="1">
            <a:off x="2209800" y="3657600"/>
            <a:ext cx="914400" cy="22860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6AEE0A53-5396-4BF4-B3C7-8A3F5A2F3E6A}"/>
              </a:ext>
            </a:extLst>
          </p:cNvPr>
          <p:cNvCxnSpPr>
            <a:cxnSpLocks/>
          </p:cNvCxnSpPr>
          <p:nvPr/>
        </p:nvCxnSpPr>
        <p:spPr bwMode="auto">
          <a:xfrm flipV="1">
            <a:off x="4507350" y="3657600"/>
            <a:ext cx="146676" cy="22860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8440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0733-79DE-407B-A319-10C776DBBF6A}"/>
              </a:ext>
            </a:extLst>
          </p:cNvPr>
          <p:cNvSpPr>
            <a:spLocks noGrp="1"/>
          </p:cNvSpPr>
          <p:nvPr>
            <p:ph type="title"/>
          </p:nvPr>
        </p:nvSpPr>
        <p:spPr/>
        <p:txBody>
          <a:bodyPr/>
          <a:lstStyle/>
          <a:p>
            <a:r>
              <a:rPr lang="en-US" dirty="0"/>
              <a:t>CRUD Shuffling and Cleaning Exercise</a:t>
            </a:r>
          </a:p>
        </p:txBody>
      </p:sp>
      <p:sp>
        <p:nvSpPr>
          <p:cNvPr id="19" name="Content Placeholder 2">
            <a:extLst>
              <a:ext uri="{FF2B5EF4-FFF2-40B4-BE49-F238E27FC236}">
                <a16:creationId xmlns:a16="http://schemas.microsoft.com/office/drawing/2014/main" id="{FEB23749-5786-469E-8515-EDF656D46CB6}"/>
              </a:ext>
            </a:extLst>
          </p:cNvPr>
          <p:cNvSpPr>
            <a:spLocks noGrp="1"/>
          </p:cNvSpPr>
          <p:nvPr>
            <p:ph idx="1"/>
          </p:nvPr>
        </p:nvSpPr>
        <p:spPr>
          <a:xfrm>
            <a:off x="974588" y="958851"/>
            <a:ext cx="10242824" cy="2133600"/>
          </a:xfrm>
        </p:spPr>
        <p:txBody>
          <a:bodyPr/>
          <a:lstStyle/>
          <a:p>
            <a:r>
              <a:rPr lang="en-US" dirty="0"/>
              <a:t>Shuffles assemblies with crud carryover after cleaning</a:t>
            </a:r>
          </a:p>
          <a:p>
            <a:r>
              <a:rPr lang="en-US" dirty="0"/>
              <a:t>Restart file contains crud mass for every surface on every rod at EOC</a:t>
            </a:r>
          </a:p>
          <a:p>
            <a:r>
              <a:rPr lang="en-US" dirty="0"/>
              <a:t>Allow for the optimization of ultrasonic cleaning between cycles</a:t>
            </a:r>
          </a:p>
        </p:txBody>
      </p:sp>
      <p:grpSp>
        <p:nvGrpSpPr>
          <p:cNvPr id="23" name="Group 22">
            <a:extLst>
              <a:ext uri="{FF2B5EF4-FFF2-40B4-BE49-F238E27FC236}">
                <a16:creationId xmlns:a16="http://schemas.microsoft.com/office/drawing/2014/main" id="{6B17D930-14E3-4B4D-B3D2-1610369ADDAF}"/>
              </a:ext>
            </a:extLst>
          </p:cNvPr>
          <p:cNvGrpSpPr/>
          <p:nvPr/>
        </p:nvGrpSpPr>
        <p:grpSpPr>
          <a:xfrm>
            <a:off x="1449175" y="2421459"/>
            <a:ext cx="8991600" cy="4161903"/>
            <a:chOff x="1600200" y="2286000"/>
            <a:chExt cx="8991600" cy="4161903"/>
          </a:xfrm>
        </p:grpSpPr>
        <p:grpSp>
          <p:nvGrpSpPr>
            <p:cNvPr id="20" name="Group 19">
              <a:extLst>
                <a:ext uri="{FF2B5EF4-FFF2-40B4-BE49-F238E27FC236}">
                  <a16:creationId xmlns:a16="http://schemas.microsoft.com/office/drawing/2014/main" id="{0194740B-1E1E-49BF-B140-C0E281292C25}"/>
                </a:ext>
              </a:extLst>
            </p:cNvPr>
            <p:cNvGrpSpPr/>
            <p:nvPr/>
          </p:nvGrpSpPr>
          <p:grpSpPr>
            <a:xfrm>
              <a:off x="1600200" y="2286000"/>
              <a:ext cx="8991600" cy="3793228"/>
              <a:chOff x="144875" y="2267744"/>
              <a:chExt cx="8675582" cy="3488428"/>
            </a:xfrm>
          </p:grpSpPr>
          <p:pic>
            <p:nvPicPr>
              <p:cNvPr id="5" name="Picture 4">
                <a:extLst>
                  <a:ext uri="{FF2B5EF4-FFF2-40B4-BE49-F238E27FC236}">
                    <a16:creationId xmlns:a16="http://schemas.microsoft.com/office/drawing/2014/main" id="{1A060DF8-ECF9-407B-8C99-812A709D0A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647" b="2456"/>
              <a:stretch/>
            </p:blipFill>
            <p:spPr>
              <a:xfrm>
                <a:off x="144875" y="2267744"/>
                <a:ext cx="3507406" cy="3488428"/>
              </a:xfrm>
              <a:prstGeom prst="rect">
                <a:avLst/>
              </a:prstGeom>
            </p:spPr>
          </p:pic>
          <p:pic>
            <p:nvPicPr>
              <p:cNvPr id="6" name="Picture 5" descr="A screenshot of a video game&#10;&#10;Description generated with high confidence">
                <a:extLst>
                  <a:ext uri="{FF2B5EF4-FFF2-40B4-BE49-F238E27FC236}">
                    <a16:creationId xmlns:a16="http://schemas.microsoft.com/office/drawing/2014/main" id="{8391C09D-7AA9-43FB-943D-32690CF156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484" b="2899"/>
              <a:stretch/>
            </p:blipFill>
            <p:spPr>
              <a:xfrm>
                <a:off x="5291195" y="2267744"/>
                <a:ext cx="3529262" cy="3487824"/>
              </a:xfrm>
              <a:prstGeom prst="rect">
                <a:avLst/>
              </a:prstGeom>
            </p:spPr>
          </p:pic>
          <p:sp>
            <p:nvSpPr>
              <p:cNvPr id="7" name="Arrow: Right 6">
                <a:extLst>
                  <a:ext uri="{FF2B5EF4-FFF2-40B4-BE49-F238E27FC236}">
                    <a16:creationId xmlns:a16="http://schemas.microsoft.com/office/drawing/2014/main" id="{96E8DE5E-9151-484D-B707-DA1D072840E9}"/>
                  </a:ext>
                </a:extLst>
              </p:cNvPr>
              <p:cNvSpPr/>
              <p:nvPr/>
            </p:nvSpPr>
            <p:spPr bwMode="auto">
              <a:xfrm>
                <a:off x="3820724" y="3730481"/>
                <a:ext cx="1302027" cy="40169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itchFamily="34" charset="0"/>
                </a:endParaRPr>
              </a:p>
            </p:txBody>
          </p:sp>
        </p:grpSp>
        <p:sp>
          <p:nvSpPr>
            <p:cNvPr id="21" name="TextBox 20">
              <a:extLst>
                <a:ext uri="{FF2B5EF4-FFF2-40B4-BE49-F238E27FC236}">
                  <a16:creationId xmlns:a16="http://schemas.microsoft.com/office/drawing/2014/main" id="{34FAF90A-A7AB-4E33-8613-402BB53A632B}"/>
                </a:ext>
              </a:extLst>
            </p:cNvPr>
            <p:cNvSpPr txBox="1"/>
            <p:nvPr/>
          </p:nvSpPr>
          <p:spPr>
            <a:xfrm>
              <a:off x="1981200" y="6078571"/>
              <a:ext cx="26670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Seabrook EOC 4</a:t>
              </a:r>
            </a:p>
          </p:txBody>
        </p:sp>
        <p:sp>
          <p:nvSpPr>
            <p:cNvPr id="22" name="TextBox 21">
              <a:extLst>
                <a:ext uri="{FF2B5EF4-FFF2-40B4-BE49-F238E27FC236}">
                  <a16:creationId xmlns:a16="http://schemas.microsoft.com/office/drawing/2014/main" id="{8AA5A08A-0627-4675-A791-01CB1BC9C5FC}"/>
                </a:ext>
              </a:extLst>
            </p:cNvPr>
            <p:cNvSpPr txBox="1"/>
            <p:nvPr/>
          </p:nvSpPr>
          <p:spPr>
            <a:xfrm>
              <a:off x="7429390" y="6078571"/>
              <a:ext cx="26670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Seabrook BOC 5</a:t>
              </a:r>
            </a:p>
          </p:txBody>
        </p:sp>
      </p:grpSp>
    </p:spTree>
    <p:extLst>
      <p:ext uri="{BB962C8B-B14F-4D97-AF65-F5344CB8AC3E}">
        <p14:creationId xmlns:p14="http://schemas.microsoft.com/office/powerpoint/2010/main" val="258673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38AE-5E40-4D0F-B69B-B3CB1F2B22C1}"/>
              </a:ext>
            </a:extLst>
          </p:cNvPr>
          <p:cNvSpPr>
            <a:spLocks noGrp="1"/>
          </p:cNvSpPr>
          <p:nvPr>
            <p:ph type="title"/>
          </p:nvPr>
        </p:nvSpPr>
        <p:spPr/>
        <p:txBody>
          <a:bodyPr/>
          <a:lstStyle/>
          <a:p>
            <a:r>
              <a:rPr lang="en-US" dirty="0"/>
              <a:t>CRUD Shuffle Exercise</a:t>
            </a:r>
          </a:p>
        </p:txBody>
      </p:sp>
      <p:sp>
        <p:nvSpPr>
          <p:cNvPr id="7" name="Content Placeholder 2">
            <a:extLst>
              <a:ext uri="{FF2B5EF4-FFF2-40B4-BE49-F238E27FC236}">
                <a16:creationId xmlns:a16="http://schemas.microsoft.com/office/drawing/2014/main" id="{264B0FB4-24AC-41C8-BD6D-9DDB1312D805}"/>
              </a:ext>
            </a:extLst>
          </p:cNvPr>
          <p:cNvSpPr txBox="1">
            <a:spLocks/>
          </p:cNvSpPr>
          <p:nvPr/>
        </p:nvSpPr>
        <p:spPr bwMode="auto">
          <a:xfrm>
            <a:off x="360501" y="1295400"/>
            <a:ext cx="11734800" cy="4572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marL="256032" indent="-256032" algn="l" rtl="0" eaLnBrk="1" fontAlgn="base" hangingPunct="1">
              <a:lnSpc>
                <a:spcPct val="90000"/>
              </a:lnSpc>
              <a:spcBef>
                <a:spcPts val="600"/>
              </a:spcBef>
              <a:spcAft>
                <a:spcPct val="0"/>
              </a:spcAft>
              <a:buClr>
                <a:schemeClr val="tx2"/>
              </a:buClr>
              <a:buSzPct val="100000"/>
              <a:buFont typeface="Arial" pitchFamily="34" charset="0"/>
              <a:buChar char="•"/>
              <a:defRPr sz="2500" b="0" i="0" kern="1200" baseline="0">
                <a:solidFill>
                  <a:schemeClr val="tx1">
                    <a:lumMod val="85000"/>
                    <a:lumOff val="15000"/>
                  </a:schemeClr>
                </a:solidFill>
                <a:latin typeface="Arial" panose="020B0604020202020204" pitchFamily="34" charset="0"/>
                <a:ea typeface="+mn-ea"/>
                <a:cs typeface="Arial" panose="020B0604020202020204" pitchFamily="34" charset="0"/>
              </a:defRPr>
            </a:lvl1pPr>
            <a:lvl2pPr marL="512064" indent="-256032" algn="l" rtl="0" eaLnBrk="1" fontAlgn="base" hangingPunct="1">
              <a:lnSpc>
                <a:spcPct val="90000"/>
              </a:lnSpc>
              <a:spcBef>
                <a:spcPts val="600"/>
              </a:spcBef>
              <a:spcAft>
                <a:spcPct val="0"/>
              </a:spcAft>
              <a:buClr>
                <a:schemeClr val="tx2"/>
              </a:buClr>
              <a:buSzPct val="100000"/>
              <a:buFont typeface="Arial Narrow" pitchFamily="34" charset="0"/>
              <a:buChar char="–"/>
              <a:defRPr sz="2000" b="0" i="0" kern="1200" baseline="0">
                <a:solidFill>
                  <a:schemeClr val="tx1">
                    <a:lumMod val="85000"/>
                    <a:lumOff val="15000"/>
                  </a:schemeClr>
                </a:solidFill>
                <a:latin typeface="Arial" panose="020B0604020202020204" pitchFamily="34" charset="0"/>
                <a:cs typeface="Arial" panose="020B0604020202020204" pitchFamily="34" charset="0"/>
              </a:defRPr>
            </a:lvl2pPr>
            <a:lvl3pPr marL="768096" indent="-256032" algn="l" rtl="0" eaLnBrk="1" fontAlgn="base" hangingPunct="1">
              <a:lnSpc>
                <a:spcPct val="90000"/>
              </a:lnSpc>
              <a:spcBef>
                <a:spcPts val="600"/>
              </a:spcBef>
              <a:spcAft>
                <a:spcPct val="0"/>
              </a:spcAft>
              <a:buClr>
                <a:schemeClr val="tx2"/>
              </a:buClr>
              <a:buSzPct val="100000"/>
              <a:buFont typeface="Arial" pitchFamily="34" charset="0"/>
              <a:buChar char="•"/>
              <a:defRPr sz="2000" b="0" i="0">
                <a:solidFill>
                  <a:schemeClr val="tx1">
                    <a:lumMod val="85000"/>
                    <a:lumOff val="15000"/>
                  </a:schemeClr>
                </a:solidFill>
                <a:latin typeface="Arial" panose="020B0604020202020204" pitchFamily="34" charset="0"/>
                <a:cs typeface="Arial" panose="020B0604020202020204" pitchFamily="34" charset="0"/>
              </a:defRPr>
            </a:lvl3pPr>
            <a:lvl4pPr marL="1024128" indent="-256032" algn="l" rtl="0" eaLnBrk="1" fontAlgn="base" hangingPunct="1">
              <a:lnSpc>
                <a:spcPct val="90000"/>
              </a:lnSpc>
              <a:spcBef>
                <a:spcPts val="600"/>
              </a:spcBef>
              <a:spcAft>
                <a:spcPct val="0"/>
              </a:spcAft>
              <a:buClr>
                <a:schemeClr val="tx2"/>
              </a:buClr>
              <a:buSzPct val="100000"/>
              <a:buFont typeface="Arial Narrow"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4pPr>
            <a:lvl5pPr marL="1280160" indent="-256032" algn="l" rtl="0" eaLnBrk="1" fontAlgn="base" hangingPunct="1">
              <a:lnSpc>
                <a:spcPct val="90000"/>
              </a:lnSpc>
              <a:spcBef>
                <a:spcPts val="600"/>
              </a:spcBef>
              <a:spcAft>
                <a:spcPct val="0"/>
              </a:spcAft>
              <a:buClr>
                <a:schemeClr val="tx2"/>
              </a:buClr>
              <a:buSzPct val="100000"/>
              <a:buFont typeface="Arial"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5pPr>
            <a:lvl6pPr marL="2816352"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3328416"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840480"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4352544"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a:lstStyle>
          <a:p>
            <a:r>
              <a:rPr lang="en-US" dirty="0"/>
              <a:t>CAVEAT! </a:t>
            </a:r>
          </a:p>
          <a:p>
            <a:pPr marL="0" indent="0">
              <a:buNone/>
            </a:pPr>
            <a:r>
              <a:rPr lang="en-US" dirty="0"/>
              <a:t>	These models are optimized for speed and to show explicit CRUD effects. 	Many of the values for the inputs in these models are non-normal!</a:t>
            </a:r>
          </a:p>
          <a:p>
            <a:pPr marL="0" indent="0">
              <a:buNone/>
            </a:pPr>
            <a:endParaRPr lang="en-US" dirty="0"/>
          </a:p>
          <a:p>
            <a:r>
              <a:rPr lang="en-US" dirty="0"/>
              <a:t>Make sure you are in your home directory</a:t>
            </a:r>
          </a:p>
          <a:p>
            <a:pPr marL="256032" lvl="1" indent="0">
              <a:buNone/>
            </a:pPr>
            <a:r>
              <a:rPr lang="en-US" dirty="0"/>
              <a:t>	</a:t>
            </a:r>
            <a:r>
              <a:rPr lang="en-US" sz="2400" dirty="0">
                <a:latin typeface="Courier New" panose="02070309020205020404" pitchFamily="49" charset="0"/>
                <a:cs typeface="Courier New" panose="02070309020205020404" pitchFamily="49" charset="0"/>
              </a:rPr>
              <a:t>cd ~/session5/shuffle/</a:t>
            </a:r>
          </a:p>
          <a:p>
            <a:pPr marL="256032" lvl="1"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585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0733-79DE-407B-A319-10C776DBBF6A}"/>
              </a:ext>
            </a:extLst>
          </p:cNvPr>
          <p:cNvSpPr>
            <a:spLocks noGrp="1"/>
          </p:cNvSpPr>
          <p:nvPr>
            <p:ph type="title"/>
          </p:nvPr>
        </p:nvSpPr>
        <p:spPr/>
        <p:txBody>
          <a:bodyPr/>
          <a:lstStyle/>
          <a:p>
            <a:r>
              <a:rPr lang="en-US" dirty="0"/>
              <a:t>CRUD Shuffling and Cleaning Input</a:t>
            </a:r>
          </a:p>
        </p:txBody>
      </p:sp>
      <p:sp>
        <p:nvSpPr>
          <p:cNvPr id="3" name="Content Placeholder 2">
            <a:extLst>
              <a:ext uri="{FF2B5EF4-FFF2-40B4-BE49-F238E27FC236}">
                <a16:creationId xmlns:a16="http://schemas.microsoft.com/office/drawing/2014/main" id="{C7650DA3-DCBE-4FA1-974B-608EEFDA94F7}"/>
              </a:ext>
            </a:extLst>
          </p:cNvPr>
          <p:cNvSpPr>
            <a:spLocks noGrp="1"/>
          </p:cNvSpPr>
          <p:nvPr>
            <p:ph idx="1"/>
          </p:nvPr>
        </p:nvSpPr>
        <p:spPr>
          <a:xfrm>
            <a:off x="352831" y="1111621"/>
            <a:ext cx="3164761" cy="3962400"/>
          </a:xfrm>
        </p:spPr>
        <p:txBody>
          <a:bodyPr/>
          <a:lstStyle/>
          <a:p>
            <a:r>
              <a:rPr lang="en-US" sz="2800" dirty="0"/>
              <a:t>Open </a:t>
            </a:r>
            <a:r>
              <a:rPr lang="en-US" sz="2800" dirty="0" err="1">
                <a:latin typeface="Courier New" panose="02070309020205020404" pitchFamily="49" charset="0"/>
                <a:cs typeface="Courier New" panose="02070309020205020404" pitchFamily="49" charset="0"/>
              </a:rPr>
              <a:t>shuffle.inp</a:t>
            </a:r>
            <a:r>
              <a:rPr lang="en-US" sz="2800" dirty="0">
                <a:latin typeface="Courier New" panose="02070309020205020404" pitchFamily="49" charset="0"/>
                <a:cs typeface="Courier New" panose="02070309020205020404" pitchFamily="49" charset="0"/>
              </a:rPr>
              <a:t> </a:t>
            </a:r>
            <a:r>
              <a:rPr lang="en-US" sz="2800" dirty="0"/>
              <a:t>and </a:t>
            </a:r>
            <a:r>
              <a:rPr lang="en-US" sz="2800" dirty="0">
                <a:solidFill>
                  <a:srgbClr val="FF0000"/>
                </a:solidFill>
              </a:rPr>
              <a:t>add/change </a:t>
            </a:r>
            <a:r>
              <a:rPr lang="en-US" sz="2800" dirty="0"/>
              <a:t>the following inputs:</a:t>
            </a:r>
            <a:endParaRPr lang="en-US" dirty="0"/>
          </a:p>
        </p:txBody>
      </p:sp>
      <p:cxnSp>
        <p:nvCxnSpPr>
          <p:cNvPr id="9" name="Straight Arrow Connector 8">
            <a:extLst>
              <a:ext uri="{FF2B5EF4-FFF2-40B4-BE49-F238E27FC236}">
                <a16:creationId xmlns:a16="http://schemas.microsoft.com/office/drawing/2014/main" id="{C4C5C235-7BDF-476C-9C83-C6092F0B9F1F}"/>
              </a:ext>
            </a:extLst>
          </p:cNvPr>
          <p:cNvCxnSpPr/>
          <p:nvPr/>
        </p:nvCxnSpPr>
        <p:spPr bwMode="auto">
          <a:xfrm flipH="1">
            <a:off x="4953000" y="2438400"/>
            <a:ext cx="4572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DFCBF10F-AAA0-424D-A59A-9A5DE9C5BBC5}"/>
              </a:ext>
            </a:extLst>
          </p:cNvPr>
          <p:cNvCxnSpPr/>
          <p:nvPr/>
        </p:nvCxnSpPr>
        <p:spPr bwMode="auto">
          <a:xfrm flipH="1">
            <a:off x="5052410" y="3962400"/>
            <a:ext cx="457200" cy="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B1C311CF-1470-4AB0-876C-148D3388EDCF}"/>
              </a:ext>
            </a:extLst>
          </p:cNvPr>
          <p:cNvCxnSpPr/>
          <p:nvPr/>
        </p:nvCxnSpPr>
        <p:spPr bwMode="auto">
          <a:xfrm flipH="1">
            <a:off x="4734910" y="5334000"/>
            <a:ext cx="45720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grpSp>
        <p:nvGrpSpPr>
          <p:cNvPr id="5" name="Group 4">
            <a:extLst>
              <a:ext uri="{FF2B5EF4-FFF2-40B4-BE49-F238E27FC236}">
                <a16:creationId xmlns:a16="http://schemas.microsoft.com/office/drawing/2014/main" id="{D49F4FBD-BECD-4496-A0AF-D247046CB4B6}"/>
              </a:ext>
            </a:extLst>
          </p:cNvPr>
          <p:cNvGrpSpPr/>
          <p:nvPr/>
        </p:nvGrpSpPr>
        <p:grpSpPr>
          <a:xfrm>
            <a:off x="3664026" y="799549"/>
            <a:ext cx="8175143" cy="5928393"/>
            <a:chOff x="3664026" y="799549"/>
            <a:chExt cx="8175143" cy="5928393"/>
          </a:xfrm>
        </p:grpSpPr>
        <p:grpSp>
          <p:nvGrpSpPr>
            <p:cNvPr id="4" name="Group 3">
              <a:extLst>
                <a:ext uri="{FF2B5EF4-FFF2-40B4-BE49-F238E27FC236}">
                  <a16:creationId xmlns:a16="http://schemas.microsoft.com/office/drawing/2014/main" id="{A5E36E2D-AD66-438A-9F69-AE6CB428BF55}"/>
                </a:ext>
              </a:extLst>
            </p:cNvPr>
            <p:cNvGrpSpPr/>
            <p:nvPr/>
          </p:nvGrpSpPr>
          <p:grpSpPr>
            <a:xfrm>
              <a:off x="3664026" y="799549"/>
              <a:ext cx="8175143" cy="5928393"/>
              <a:chOff x="1864226" y="800791"/>
              <a:chExt cx="8175143" cy="5928393"/>
            </a:xfrm>
          </p:grpSpPr>
          <p:grpSp>
            <p:nvGrpSpPr>
              <p:cNvPr id="18" name="Group 17">
                <a:extLst>
                  <a:ext uri="{FF2B5EF4-FFF2-40B4-BE49-F238E27FC236}">
                    <a16:creationId xmlns:a16="http://schemas.microsoft.com/office/drawing/2014/main" id="{242C6AEC-CF98-4156-B662-8524844E98C9}"/>
                  </a:ext>
                </a:extLst>
              </p:cNvPr>
              <p:cNvGrpSpPr/>
              <p:nvPr/>
            </p:nvGrpSpPr>
            <p:grpSpPr>
              <a:xfrm>
                <a:off x="1864226" y="800791"/>
                <a:ext cx="8175143" cy="5928393"/>
                <a:chOff x="5139892" y="1339334"/>
                <a:chExt cx="8223613" cy="6078386"/>
              </a:xfrm>
            </p:grpSpPr>
            <p:sp>
              <p:nvSpPr>
                <p:cNvPr id="11" name="TextBox 10">
                  <a:extLst>
                    <a:ext uri="{FF2B5EF4-FFF2-40B4-BE49-F238E27FC236}">
                      <a16:creationId xmlns:a16="http://schemas.microsoft.com/office/drawing/2014/main" id="{0016F829-E39F-423E-BB08-A17BB722B7B6}"/>
                    </a:ext>
                  </a:extLst>
                </p:cNvPr>
                <p:cNvSpPr txBox="1"/>
                <p:nvPr/>
              </p:nvSpPr>
              <p:spPr>
                <a:xfrm>
                  <a:off x="5139892" y="1358900"/>
                  <a:ext cx="8012800" cy="6058820"/>
                </a:xfrm>
                <a:prstGeom prst="rect">
                  <a:avLst/>
                </a:prstGeom>
                <a:solidFill>
                  <a:schemeClr val="accent1">
                    <a:lumMod val="20000"/>
                    <a:lumOff val="80000"/>
                  </a:schemeClr>
                </a:solidFill>
                <a:ln w="12700">
                  <a:solidFill>
                    <a:schemeClr val="tx1"/>
                  </a:solidFill>
                </a:ln>
              </p:spPr>
              <p:txBody>
                <a:bodyPr wrap="square" rtlCol="0">
                  <a:spAutoFit/>
                </a:bodyPr>
                <a:lstStyle/>
                <a:p>
                  <a:r>
                    <a:rPr lang="fi-FI" dirty="0">
                      <a:latin typeface="Courier New" pitchFamily="49" charset="0"/>
                      <a:cs typeface="Courier New" pitchFamily="49" charset="0"/>
                    </a:rPr>
                    <a:t>[STATE]</a:t>
                  </a:r>
                </a:p>
                <a:p>
                  <a:endParaRPr lang="fi-FI" dirty="0">
                    <a:latin typeface="Courier New" pitchFamily="49" charset="0"/>
                    <a:cs typeface="Courier New" pitchFamily="49" charset="0"/>
                  </a:endParaRPr>
                </a:p>
                <a:p>
                  <a:r>
                    <a:rPr lang="fi-FI" dirty="0">
                      <a:latin typeface="Courier New" pitchFamily="49" charset="0"/>
                      <a:cs typeface="Courier New" pitchFamily="49" charset="0"/>
                    </a:rPr>
                    <a:t> restart_shuffle </a:t>
                  </a:r>
                  <a:r>
                    <a:rPr lang="fi-FI" dirty="0">
                      <a:solidFill>
                        <a:srgbClr val="00B050"/>
                      </a:solidFill>
                      <a:latin typeface="Courier New" pitchFamily="49" charset="0"/>
                      <a:cs typeface="Courier New" pitchFamily="49" charset="0"/>
                    </a:rPr>
                    <a:t>../cips_smr/cips_smr.res </a:t>
                  </a:r>
                  <a:r>
                    <a:rPr lang="fi-FI" dirty="0">
                      <a:solidFill>
                        <a:srgbClr val="FF0000"/>
                      </a:solidFill>
                      <a:latin typeface="Courier New" pitchFamily="49" charset="0"/>
                      <a:cs typeface="Courier New" pitchFamily="49" charset="0"/>
                    </a:rPr>
                    <a:t>EOC</a:t>
                  </a:r>
                </a:p>
                <a:p>
                  <a:endParaRPr lang="fi-FI" dirty="0">
                    <a:latin typeface="Courier New" pitchFamily="49" charset="0"/>
                    <a:cs typeface="Courier New" pitchFamily="49" charset="0"/>
                  </a:endParaRPr>
                </a:p>
                <a:p>
                  <a:r>
                    <a:rPr lang="fi-FI" dirty="0">
                      <a:latin typeface="Courier New" pitchFamily="49" charset="0"/>
                      <a:cs typeface="Courier New" pitchFamily="49" charset="0"/>
                    </a:rPr>
                    <a:t>  shuffle_label</a:t>
                  </a:r>
                </a:p>
                <a:p>
                  <a:r>
                    <a:rPr lang="fi-FI" dirty="0">
                      <a:latin typeface="Courier New" pitchFamily="49" charset="0"/>
                      <a:cs typeface="Courier New" pitchFamily="49" charset="0"/>
                    </a:rPr>
                    <a:t>     +  P-3 N-2 K-2</a:t>
                  </a:r>
                </a:p>
                <a:p>
                  <a:r>
                    <a:rPr lang="fi-FI" dirty="0">
                      <a:latin typeface="Courier New" pitchFamily="49" charset="0"/>
                      <a:cs typeface="Courier New" pitchFamily="49" charset="0"/>
                    </a:rPr>
                    <a:t>     N-6 N-1 N-3  +</a:t>
                  </a:r>
                </a:p>
                <a:p>
                  <a:r>
                    <a:rPr lang="fi-FI" dirty="0">
                      <a:latin typeface="Courier New" pitchFamily="49" charset="0"/>
                      <a:cs typeface="Courier New" pitchFamily="49" charset="0"/>
                    </a:rPr>
                    <a:t>     K-3 M-3 N-3</a:t>
                  </a:r>
                </a:p>
                <a:p>
                  <a:r>
                    <a:rPr lang="fi-FI" dirty="0">
                      <a:latin typeface="Courier New" pitchFamily="49" charset="0"/>
                      <a:cs typeface="Courier New" pitchFamily="49" charset="0"/>
                    </a:rPr>
                    <a:t>     P-2  +</a:t>
                  </a:r>
                </a:p>
                <a:p>
                  <a:endParaRPr lang="fi-FI" dirty="0">
                    <a:latin typeface="Courier New" pitchFamily="49" charset="0"/>
                    <a:cs typeface="Courier New" pitchFamily="49" charset="0"/>
                  </a:endParaRPr>
                </a:p>
                <a:p>
                  <a:r>
                    <a:rPr lang="fi-FI" dirty="0">
                      <a:latin typeface="Courier New" pitchFamily="49" charset="0"/>
                      <a:cs typeface="Courier New" pitchFamily="49" charset="0"/>
                    </a:rPr>
                    <a:t>   crud_cleaning      </a:t>
                  </a:r>
                </a:p>
                <a:p>
                  <a:r>
                    <a:rPr lang="fi-FI" dirty="0">
                      <a:latin typeface="Courier New" pitchFamily="49" charset="0"/>
                      <a:cs typeface="Courier New" pitchFamily="49" charset="0"/>
                    </a:rPr>
                    <a:t>      -  0.6  -   -   </a:t>
                  </a:r>
                </a:p>
                <a:p>
                  <a:r>
                    <a:rPr lang="fi-FI" dirty="0">
                      <a:latin typeface="Courier New" pitchFamily="49" charset="0"/>
                      <a:cs typeface="Courier New" pitchFamily="49" charset="0"/>
                    </a:rPr>
                    <a:t>     0.6  -  0.6  -  </a:t>
                  </a:r>
                </a:p>
                <a:p>
                  <a:r>
                    <a:rPr lang="fi-FI" dirty="0">
                      <a:latin typeface="Courier New" pitchFamily="49" charset="0"/>
                      <a:cs typeface="Courier New" pitchFamily="49" charset="0"/>
                    </a:rPr>
                    <a:t>      -  0.6  -</a:t>
                  </a:r>
                </a:p>
                <a:p>
                  <a:r>
                    <a:rPr lang="fi-FI" dirty="0">
                      <a:latin typeface="Courier New" pitchFamily="49" charset="0"/>
                      <a:cs typeface="Courier New" pitchFamily="49" charset="0"/>
                    </a:rPr>
                    <a:t>      -   -</a:t>
                  </a:r>
                </a:p>
                <a:p>
                  <a:endParaRPr lang="fi-FI" dirty="0">
                    <a:latin typeface="Courier New" pitchFamily="49" charset="0"/>
                    <a:cs typeface="Courier New" pitchFamily="49" charset="0"/>
                  </a:endParaRPr>
                </a:p>
                <a:p>
                  <a:r>
                    <a:rPr lang="fi-FI" dirty="0">
                      <a:latin typeface="Courier New" pitchFamily="49" charset="0"/>
                      <a:cs typeface="Courier New" pitchFamily="49" charset="0"/>
                    </a:rPr>
                    <a:t>   crud_removal </a:t>
                  </a:r>
                  <a:r>
                    <a:rPr lang="fi-FI" dirty="0">
                      <a:solidFill>
                        <a:srgbClr val="FF0000"/>
                      </a:solidFill>
                      <a:latin typeface="Courier New" pitchFamily="49" charset="0"/>
                      <a:cs typeface="Courier New" pitchFamily="49" charset="0"/>
                    </a:rPr>
                    <a:t>0.1</a:t>
                  </a:r>
                </a:p>
                <a:p>
                  <a:endParaRPr lang="fi-FI" dirty="0">
                    <a:solidFill>
                      <a:srgbClr val="FF0000"/>
                    </a:solidFill>
                    <a:latin typeface="Courier New" pitchFamily="49" charset="0"/>
                    <a:cs typeface="Courier New" pitchFamily="49" charset="0"/>
                  </a:endParaRPr>
                </a:p>
                <a:p>
                  <a:r>
                    <a:rPr lang="fi-FI" dirty="0">
                      <a:latin typeface="Courier New" pitchFamily="49" charset="0"/>
                      <a:cs typeface="Courier New" pitchFamily="49" charset="0"/>
                    </a:rPr>
                    <a:t>[CORE]</a:t>
                  </a:r>
                </a:p>
                <a:p>
                  <a:r>
                    <a:rPr lang="fi-FI" dirty="0">
                      <a:latin typeface="Courier New" pitchFamily="49" charset="0"/>
                      <a:cs typeface="Courier New" pitchFamily="49" charset="0"/>
                    </a:rPr>
                    <a:t>   cycle   </a:t>
                  </a:r>
                  <a:r>
                    <a:rPr lang="fi-FI" dirty="0">
                      <a:solidFill>
                        <a:srgbClr val="FF0000"/>
                      </a:solidFill>
                      <a:latin typeface="Courier New" pitchFamily="49" charset="0"/>
                      <a:cs typeface="Courier New" pitchFamily="49" charset="0"/>
                    </a:rPr>
                    <a:t>2</a:t>
                  </a:r>
                </a:p>
                <a:p>
                  <a:r>
                    <a:rPr lang="fi-FI" dirty="0">
                      <a:latin typeface="Courier New" pitchFamily="49" charset="0"/>
                      <a:cs typeface="Courier New" pitchFamily="49" charset="0"/>
                    </a:rPr>
                    <a:t>   op_date </a:t>
                  </a:r>
                  <a:r>
                    <a:rPr lang="fi-FI" dirty="0">
                      <a:solidFill>
                        <a:srgbClr val="FF0000"/>
                      </a:solidFill>
                      <a:latin typeface="Courier New" pitchFamily="49" charset="0"/>
                      <a:cs typeface="Courier New" pitchFamily="49" charset="0"/>
                    </a:rPr>
                    <a:t>2019/03/14</a:t>
                  </a:r>
                </a:p>
              </p:txBody>
            </p:sp>
            <p:sp>
              <p:nvSpPr>
                <p:cNvPr id="12" name="TextBox 11">
                  <a:extLst>
                    <a:ext uri="{FF2B5EF4-FFF2-40B4-BE49-F238E27FC236}">
                      <a16:creationId xmlns:a16="http://schemas.microsoft.com/office/drawing/2014/main" id="{8D5740C5-EAF1-4303-992A-97B43A004FE2}"/>
                    </a:ext>
                  </a:extLst>
                </p:cNvPr>
                <p:cNvSpPr txBox="1"/>
                <p:nvPr/>
              </p:nvSpPr>
              <p:spPr>
                <a:xfrm>
                  <a:off x="8894599" y="3853784"/>
                  <a:ext cx="3998378" cy="1514706"/>
                </a:xfrm>
                <a:prstGeom prst="rect">
                  <a:avLst/>
                </a:prstGeom>
                <a:solidFill>
                  <a:schemeClr val="bg1"/>
                </a:solidFill>
                <a:ln w="12700">
                  <a:solidFill>
                    <a:schemeClr val="tx1"/>
                  </a:solidFill>
                </a:ln>
              </p:spPr>
              <p:txBody>
                <a:bodyPr wrap="square" rtlCol="0">
                  <a:spAutoFit/>
                </a:bodyPr>
                <a:lstStyle/>
                <a:p>
                  <a:r>
                    <a:rPr lang="fi-FI" dirty="0">
                      <a:solidFill>
                        <a:srgbClr val="FF0000"/>
                      </a:solidFill>
                      <a:latin typeface="Courier New" pitchFamily="49" charset="0"/>
                      <a:cs typeface="Courier New" pitchFamily="49" charset="0"/>
                    </a:rPr>
                    <a:t> </a:t>
                  </a:r>
                  <a:r>
                    <a:rPr lang="fi-FI" dirty="0">
                      <a:latin typeface="Courier New" pitchFamily="49" charset="0"/>
                      <a:cs typeface="Courier New" pitchFamily="49" charset="0"/>
                    </a:rPr>
                    <a:t>map of assemblies with </a:t>
                  </a:r>
                </a:p>
                <a:p>
                  <a:r>
                    <a:rPr lang="fi-FI" dirty="0">
                      <a:latin typeface="Courier New" pitchFamily="49" charset="0"/>
                      <a:cs typeface="Courier New" pitchFamily="49" charset="0"/>
                    </a:rPr>
                    <a:t> individual crud cleaning </a:t>
                  </a:r>
                </a:p>
                <a:p>
                  <a:r>
                    <a:rPr lang="fi-FI" dirty="0">
                      <a:latin typeface="Courier New" pitchFamily="49" charset="0"/>
                      <a:cs typeface="Courier New" pitchFamily="49" charset="0"/>
                    </a:rPr>
                    <a:t> fractions applied</a:t>
                  </a:r>
                </a:p>
                <a:p>
                  <a:r>
                    <a:rPr lang="fi-FI" dirty="0">
                      <a:latin typeface="Courier New" pitchFamily="49" charset="0"/>
                      <a:cs typeface="Courier New" pitchFamily="49" charset="0"/>
                    </a:rPr>
                    <a:t> each entry is fraction</a:t>
                  </a:r>
                </a:p>
                <a:p>
                  <a:r>
                    <a:rPr lang="fi-FI" dirty="0">
                      <a:latin typeface="Courier New" pitchFamily="49" charset="0"/>
                      <a:cs typeface="Courier New" pitchFamily="49" charset="0"/>
                    </a:rPr>
                    <a:t> of crud thickness removed</a:t>
                  </a:r>
                </a:p>
              </p:txBody>
            </p:sp>
            <p:sp>
              <p:nvSpPr>
                <p:cNvPr id="13" name="TextBox 12">
                  <a:extLst>
                    <a:ext uri="{FF2B5EF4-FFF2-40B4-BE49-F238E27FC236}">
                      <a16:creationId xmlns:a16="http://schemas.microsoft.com/office/drawing/2014/main" id="{64E22B2C-5935-40AD-A30C-01C3FCA1BAC6}"/>
                    </a:ext>
                  </a:extLst>
                </p:cNvPr>
                <p:cNvSpPr txBox="1"/>
                <p:nvPr/>
              </p:nvSpPr>
              <p:spPr>
                <a:xfrm>
                  <a:off x="8628036" y="5575064"/>
                  <a:ext cx="3716554" cy="662684"/>
                </a:xfrm>
                <a:prstGeom prst="rect">
                  <a:avLst/>
                </a:prstGeom>
                <a:solidFill>
                  <a:schemeClr val="bg1"/>
                </a:solidFill>
                <a:ln w="12700">
                  <a:solidFill>
                    <a:schemeClr val="tx1"/>
                  </a:solidFill>
                </a:ln>
              </p:spPr>
              <p:txBody>
                <a:bodyPr wrap="square" rtlCol="0">
                  <a:spAutoFit/>
                </a:bodyPr>
                <a:lstStyle/>
                <a:p>
                  <a:r>
                    <a:rPr lang="fi-FI" dirty="0">
                      <a:solidFill>
                        <a:srgbClr val="FF0000"/>
                      </a:solidFill>
                      <a:latin typeface="Courier New" pitchFamily="49" charset="0"/>
                      <a:cs typeface="Courier New" pitchFamily="49" charset="0"/>
                    </a:rPr>
                    <a:t> generic cleaning applied</a:t>
                  </a:r>
                </a:p>
                <a:p>
                  <a:r>
                    <a:rPr lang="fi-FI" dirty="0">
                      <a:solidFill>
                        <a:srgbClr val="FF0000"/>
                      </a:solidFill>
                      <a:latin typeface="Courier New" pitchFamily="49" charset="0"/>
                      <a:cs typeface="Courier New" pitchFamily="49" charset="0"/>
                    </a:rPr>
                    <a:t> to all assemblies</a:t>
                  </a:r>
                </a:p>
              </p:txBody>
            </p:sp>
            <p:sp>
              <p:nvSpPr>
                <p:cNvPr id="14" name="TextBox 13">
                  <a:extLst>
                    <a:ext uri="{FF2B5EF4-FFF2-40B4-BE49-F238E27FC236}">
                      <a16:creationId xmlns:a16="http://schemas.microsoft.com/office/drawing/2014/main" id="{DEE0FAA7-B992-4434-ABE7-F1C617C827C0}"/>
                    </a:ext>
                  </a:extLst>
                </p:cNvPr>
                <p:cNvSpPr txBox="1"/>
                <p:nvPr/>
              </p:nvSpPr>
              <p:spPr>
                <a:xfrm>
                  <a:off x="8845685" y="2505670"/>
                  <a:ext cx="3623108" cy="946691"/>
                </a:xfrm>
                <a:prstGeom prst="rect">
                  <a:avLst/>
                </a:prstGeom>
                <a:solidFill>
                  <a:schemeClr val="bg1"/>
                </a:solidFill>
                <a:ln w="12700">
                  <a:solidFill>
                    <a:schemeClr val="tx1"/>
                  </a:solidFill>
                </a:ln>
              </p:spPr>
              <p:txBody>
                <a:bodyPr wrap="square" rtlCol="0">
                  <a:spAutoFit/>
                </a:bodyPr>
                <a:lstStyle/>
                <a:p>
                  <a:r>
                    <a:rPr lang="fi-FI" dirty="0">
                      <a:latin typeface="Courier New" pitchFamily="49" charset="0"/>
                      <a:cs typeface="Courier New" pitchFamily="49" charset="0"/>
                    </a:rPr>
                    <a:t> map of shuffled  </a:t>
                  </a:r>
                </a:p>
                <a:p>
                  <a:r>
                    <a:rPr lang="fi-FI" dirty="0">
                      <a:latin typeface="Courier New" pitchFamily="49" charset="0"/>
                      <a:cs typeface="Courier New" pitchFamily="49" charset="0"/>
                    </a:rPr>
                    <a:t> assemblies from prior </a:t>
                  </a:r>
                </a:p>
                <a:p>
                  <a:r>
                    <a:rPr lang="fi-FI" dirty="0">
                      <a:latin typeface="Courier New" pitchFamily="49" charset="0"/>
                      <a:cs typeface="Courier New" pitchFamily="49" charset="0"/>
                    </a:rPr>
                    <a:t> depleted cycles</a:t>
                  </a:r>
                </a:p>
              </p:txBody>
            </p:sp>
            <p:sp>
              <p:nvSpPr>
                <p:cNvPr id="17" name="TextBox 16">
                  <a:extLst>
                    <a:ext uri="{FF2B5EF4-FFF2-40B4-BE49-F238E27FC236}">
                      <a16:creationId xmlns:a16="http://schemas.microsoft.com/office/drawing/2014/main" id="{C9D2A206-5755-4EDE-9C0F-54B3794C2B84}"/>
                    </a:ext>
                  </a:extLst>
                </p:cNvPr>
                <p:cNvSpPr txBox="1"/>
                <p:nvPr/>
              </p:nvSpPr>
              <p:spPr>
                <a:xfrm>
                  <a:off x="7504042" y="1339334"/>
                  <a:ext cx="5859463" cy="378676"/>
                </a:xfrm>
                <a:prstGeom prst="rect">
                  <a:avLst/>
                </a:prstGeom>
                <a:solidFill>
                  <a:schemeClr val="bg1"/>
                </a:solidFill>
                <a:ln w="12700">
                  <a:solidFill>
                    <a:schemeClr val="tx1"/>
                  </a:solidFill>
                </a:ln>
              </p:spPr>
              <p:txBody>
                <a:bodyPr wrap="square" rtlCol="0">
                  <a:spAutoFit/>
                </a:bodyPr>
                <a:lstStyle/>
                <a:p>
                  <a:r>
                    <a:rPr lang="fi-FI" dirty="0">
                      <a:solidFill>
                        <a:srgbClr val="00B050"/>
                      </a:solidFill>
                      <a:latin typeface="Courier New" pitchFamily="49" charset="0"/>
                      <a:cs typeface="Courier New" pitchFamily="49" charset="0"/>
                    </a:rPr>
                    <a:t> path-to-restart-file  </a:t>
                  </a:r>
                  <a:r>
                    <a:rPr lang="fi-FI" dirty="0">
                      <a:solidFill>
                        <a:srgbClr val="FF0000"/>
                      </a:solidFill>
                      <a:latin typeface="Courier New" pitchFamily="49" charset="0"/>
                      <a:cs typeface="Courier New" pitchFamily="49" charset="0"/>
                    </a:rPr>
                    <a:t>restart state name </a:t>
                  </a:r>
                </a:p>
              </p:txBody>
            </p:sp>
          </p:grpSp>
          <p:cxnSp>
            <p:nvCxnSpPr>
              <p:cNvPr id="20" name="Straight Arrow Connector 19">
                <a:extLst>
                  <a:ext uri="{FF2B5EF4-FFF2-40B4-BE49-F238E27FC236}">
                    <a16:creationId xmlns:a16="http://schemas.microsoft.com/office/drawing/2014/main" id="{A03A9D9B-0C48-487C-B0C5-426BBDD1F0A7}"/>
                  </a:ext>
                </a:extLst>
              </p:cNvPr>
              <p:cNvCxnSpPr>
                <a:cxnSpLocks/>
              </p:cNvCxnSpPr>
              <p:nvPr/>
            </p:nvCxnSpPr>
            <p:spPr bwMode="auto">
              <a:xfrm flipH="1">
                <a:off x="7924800" y="1218192"/>
                <a:ext cx="228600" cy="108991"/>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E5041634-6E26-4E1F-84B5-B0E9927429F8}"/>
                  </a:ext>
                </a:extLst>
              </p:cNvPr>
              <p:cNvCxnSpPr>
                <a:cxnSpLocks/>
              </p:cNvCxnSpPr>
              <p:nvPr/>
            </p:nvCxnSpPr>
            <p:spPr bwMode="auto">
              <a:xfrm>
                <a:off x="5662477" y="1199109"/>
                <a:ext cx="336937" cy="128074"/>
              </a:xfrm>
              <a:prstGeom prst="straightConnector1">
                <a:avLst/>
              </a:prstGeom>
              <a:ln>
                <a:headEnd type="none" w="med" len="med"/>
                <a:tailEnd type="triangle"/>
              </a:ln>
            </p:spPr>
            <p:style>
              <a:lnRef idx="1">
                <a:schemeClr val="accent3"/>
              </a:lnRef>
              <a:fillRef idx="0">
                <a:schemeClr val="accent3"/>
              </a:fillRef>
              <a:effectRef idx="0">
                <a:schemeClr val="accent3"/>
              </a:effectRef>
              <a:fontRef idx="minor">
                <a:schemeClr val="tx1"/>
              </a:fontRef>
            </p:style>
          </p:cxnSp>
        </p:grpSp>
        <p:sp>
          <p:nvSpPr>
            <p:cNvPr id="15" name="TextBox 14">
              <a:extLst>
                <a:ext uri="{FF2B5EF4-FFF2-40B4-BE49-F238E27FC236}">
                  <a16:creationId xmlns:a16="http://schemas.microsoft.com/office/drawing/2014/main" id="{EB2F53B9-E568-4865-8A85-0BA9A4C89E4B}"/>
                </a:ext>
              </a:extLst>
            </p:cNvPr>
            <p:cNvSpPr txBox="1"/>
            <p:nvPr/>
          </p:nvSpPr>
          <p:spPr>
            <a:xfrm>
              <a:off x="7396603" y="6065009"/>
              <a:ext cx="3694649" cy="646331"/>
            </a:xfrm>
            <a:prstGeom prst="rect">
              <a:avLst/>
            </a:prstGeom>
            <a:solidFill>
              <a:schemeClr val="bg1"/>
            </a:solidFill>
            <a:ln w="12700">
              <a:solidFill>
                <a:schemeClr val="tx1"/>
              </a:solidFill>
            </a:ln>
          </p:spPr>
          <p:txBody>
            <a:bodyPr wrap="square" rtlCol="0">
              <a:spAutoFit/>
            </a:bodyPr>
            <a:lstStyle/>
            <a:p>
              <a:r>
                <a:rPr lang="fi-FI" dirty="0">
                  <a:solidFill>
                    <a:srgbClr val="FF0000"/>
                  </a:solidFill>
                  <a:latin typeface="Courier New" pitchFamily="49" charset="0"/>
                  <a:cs typeface="Courier New" pitchFamily="49" charset="0"/>
                </a:rPr>
                <a:t>date must be later than op_date on restart file</a:t>
              </a:r>
            </a:p>
          </p:txBody>
        </p:sp>
        <p:cxnSp>
          <p:nvCxnSpPr>
            <p:cNvPr id="21" name="Straight Arrow Connector 20">
              <a:extLst>
                <a:ext uri="{FF2B5EF4-FFF2-40B4-BE49-F238E27FC236}">
                  <a16:creationId xmlns:a16="http://schemas.microsoft.com/office/drawing/2014/main" id="{21185E24-0AB1-4414-9755-C98BA5A0D700}"/>
                </a:ext>
              </a:extLst>
            </p:cNvPr>
            <p:cNvCxnSpPr/>
            <p:nvPr/>
          </p:nvCxnSpPr>
          <p:spPr bwMode="auto">
            <a:xfrm flipH="1">
              <a:off x="6841319" y="6475266"/>
              <a:ext cx="45720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3AB941DB-9083-476D-A7E7-ECD65EBB5C15}"/>
                </a:ext>
              </a:extLst>
            </p:cNvPr>
            <p:cNvCxnSpPr/>
            <p:nvPr/>
          </p:nvCxnSpPr>
          <p:spPr bwMode="auto">
            <a:xfrm flipH="1">
              <a:off x="6674411" y="5334000"/>
              <a:ext cx="45720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grpSp>
      <p:cxnSp>
        <p:nvCxnSpPr>
          <p:cNvPr id="7" name="Straight Arrow Connector 6">
            <a:extLst>
              <a:ext uri="{FF2B5EF4-FFF2-40B4-BE49-F238E27FC236}">
                <a16:creationId xmlns:a16="http://schemas.microsoft.com/office/drawing/2014/main" id="{77D96A53-538A-4316-ADB7-C71C2D1F4EF7}"/>
              </a:ext>
            </a:extLst>
          </p:cNvPr>
          <p:cNvCxnSpPr/>
          <p:nvPr/>
        </p:nvCxnSpPr>
        <p:spPr bwMode="auto">
          <a:xfrm flipH="1">
            <a:off x="6553200" y="2438400"/>
            <a:ext cx="74531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423F5FC7-0B78-41EE-8660-7D78D720BB24}"/>
              </a:ext>
            </a:extLst>
          </p:cNvPr>
          <p:cNvCxnSpPr>
            <a:cxnSpLocks/>
          </p:cNvCxnSpPr>
          <p:nvPr/>
        </p:nvCxnSpPr>
        <p:spPr bwMode="auto">
          <a:xfrm flipH="1">
            <a:off x="6755057" y="3962400"/>
            <a:ext cx="59292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2D319D05-BF94-4460-9D2D-5B1EBBA18C45}"/>
              </a:ext>
            </a:extLst>
          </p:cNvPr>
          <p:cNvSpPr txBox="1"/>
          <p:nvPr/>
        </p:nvSpPr>
        <p:spPr>
          <a:xfrm>
            <a:off x="228601" y="4356050"/>
            <a:ext cx="2895600" cy="830997"/>
          </a:xfrm>
          <a:prstGeom prst="rect">
            <a:avLst/>
          </a:prstGeom>
          <a:noFill/>
        </p:spPr>
        <p:txBody>
          <a:bodyPr wrap="square" rtlCol="0">
            <a:spAutoFit/>
          </a:bodyPr>
          <a:lstStyle/>
          <a:p>
            <a:pPr algn="ctr"/>
            <a:r>
              <a:rPr lang="en-US" sz="2400" dirty="0">
                <a:solidFill>
                  <a:schemeClr val="accent6">
                    <a:lumMod val="75000"/>
                  </a:schemeClr>
                </a:solidFill>
                <a:latin typeface="Arial Black" panose="020B0A04020102020204" pitchFamily="34" charset="0"/>
              </a:rPr>
              <a:t>**What do you think?</a:t>
            </a:r>
          </a:p>
        </p:txBody>
      </p:sp>
    </p:spTree>
    <p:extLst>
      <p:ext uri="{BB962C8B-B14F-4D97-AF65-F5344CB8AC3E}">
        <p14:creationId xmlns:p14="http://schemas.microsoft.com/office/powerpoint/2010/main" val="47264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6A5D-1113-4C6F-B04E-584D3C55D7B3}"/>
              </a:ext>
            </a:extLst>
          </p:cNvPr>
          <p:cNvSpPr>
            <a:spLocks noGrp="1"/>
          </p:cNvSpPr>
          <p:nvPr>
            <p:ph type="title"/>
          </p:nvPr>
        </p:nvSpPr>
        <p:spPr/>
        <p:txBody>
          <a:bodyPr/>
          <a:lstStyle/>
          <a:p>
            <a:r>
              <a:rPr lang="en-US" dirty="0"/>
              <a:t>CIPS Capabilities in </a:t>
            </a:r>
            <a:r>
              <a:rPr lang="en-US" dirty="0" err="1"/>
              <a:t>VERAView</a:t>
            </a:r>
            <a:r>
              <a:rPr lang="en-US" dirty="0"/>
              <a:t> </a:t>
            </a:r>
          </a:p>
        </p:txBody>
      </p:sp>
      <p:pic>
        <p:nvPicPr>
          <p:cNvPr id="5" name="Content Placeholder 4">
            <a:extLst>
              <a:ext uri="{FF2B5EF4-FFF2-40B4-BE49-F238E27FC236}">
                <a16:creationId xmlns:a16="http://schemas.microsoft.com/office/drawing/2014/main" id="{BD849B49-3CFF-419B-8809-11C02128AA6B}"/>
              </a:ext>
            </a:extLst>
          </p:cNvPr>
          <p:cNvPicPr>
            <a:picLocks noGrp="1" noChangeAspect="1"/>
          </p:cNvPicPr>
          <p:nvPr>
            <p:ph idx="1"/>
          </p:nvPr>
        </p:nvPicPr>
        <p:blipFill rotWithShape="1">
          <a:blip r:embed="rId2">
            <a:extLst>
              <a:ext uri="{28A0092B-C50C-407E-A947-70E740481C1C}">
                <a14:useLocalDpi xmlns:a14="http://schemas.microsoft.com/office/drawing/2010/main"/>
              </a:ext>
            </a:extLst>
          </a:blip>
          <a:srcRect l="1142" b="3996"/>
          <a:stretch/>
        </p:blipFill>
        <p:spPr>
          <a:xfrm>
            <a:off x="2001863" y="2209801"/>
            <a:ext cx="7368943" cy="4373562"/>
          </a:xfrm>
          <a:prstGeom prst="rect">
            <a:avLst/>
          </a:prstGeom>
        </p:spPr>
      </p:pic>
      <p:sp>
        <p:nvSpPr>
          <p:cNvPr id="6" name="Content Placeholder 2">
            <a:extLst>
              <a:ext uri="{FF2B5EF4-FFF2-40B4-BE49-F238E27FC236}">
                <a16:creationId xmlns:a16="http://schemas.microsoft.com/office/drawing/2014/main" id="{D7F1CD90-0C94-4282-8AF6-E6505B2AEFF3}"/>
              </a:ext>
            </a:extLst>
          </p:cNvPr>
          <p:cNvSpPr txBox="1">
            <a:spLocks/>
          </p:cNvSpPr>
          <p:nvPr/>
        </p:nvSpPr>
        <p:spPr bwMode="auto">
          <a:xfrm>
            <a:off x="1046690" y="914400"/>
            <a:ext cx="8270374" cy="39624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marL="256032" indent="-256032" algn="l" rtl="0" eaLnBrk="1" fontAlgn="base" hangingPunct="1">
              <a:lnSpc>
                <a:spcPct val="90000"/>
              </a:lnSpc>
              <a:spcBef>
                <a:spcPts val="600"/>
              </a:spcBef>
              <a:spcAft>
                <a:spcPct val="0"/>
              </a:spcAft>
              <a:buClr>
                <a:schemeClr val="tx2"/>
              </a:buClr>
              <a:buSzPct val="100000"/>
              <a:buFont typeface="Arial" pitchFamily="34" charset="0"/>
              <a:buChar char="•"/>
              <a:defRPr sz="2500" b="0" i="0" kern="1200" baseline="0">
                <a:solidFill>
                  <a:schemeClr val="tx1">
                    <a:lumMod val="85000"/>
                    <a:lumOff val="15000"/>
                  </a:schemeClr>
                </a:solidFill>
                <a:latin typeface="Arial" panose="020B0604020202020204" pitchFamily="34" charset="0"/>
                <a:ea typeface="+mn-ea"/>
                <a:cs typeface="Arial" panose="020B0604020202020204" pitchFamily="34" charset="0"/>
              </a:defRPr>
            </a:lvl1pPr>
            <a:lvl2pPr marL="512064" indent="-256032" algn="l" rtl="0" eaLnBrk="1" fontAlgn="base" hangingPunct="1">
              <a:lnSpc>
                <a:spcPct val="90000"/>
              </a:lnSpc>
              <a:spcBef>
                <a:spcPts val="600"/>
              </a:spcBef>
              <a:spcAft>
                <a:spcPct val="0"/>
              </a:spcAft>
              <a:buClr>
                <a:schemeClr val="tx2"/>
              </a:buClr>
              <a:buSzPct val="100000"/>
              <a:buFont typeface="Arial Narrow" pitchFamily="34" charset="0"/>
              <a:buChar char="–"/>
              <a:defRPr sz="2000" b="0" i="0" kern="1200" baseline="0">
                <a:solidFill>
                  <a:schemeClr val="tx1">
                    <a:lumMod val="85000"/>
                    <a:lumOff val="15000"/>
                  </a:schemeClr>
                </a:solidFill>
                <a:latin typeface="Arial" panose="020B0604020202020204" pitchFamily="34" charset="0"/>
                <a:cs typeface="Arial" panose="020B0604020202020204" pitchFamily="34" charset="0"/>
              </a:defRPr>
            </a:lvl2pPr>
            <a:lvl3pPr marL="768096" indent="-256032" algn="l" rtl="0" eaLnBrk="1" fontAlgn="base" hangingPunct="1">
              <a:lnSpc>
                <a:spcPct val="90000"/>
              </a:lnSpc>
              <a:spcBef>
                <a:spcPts val="600"/>
              </a:spcBef>
              <a:spcAft>
                <a:spcPct val="0"/>
              </a:spcAft>
              <a:buClr>
                <a:schemeClr val="tx2"/>
              </a:buClr>
              <a:buSzPct val="100000"/>
              <a:buFont typeface="Arial" pitchFamily="34" charset="0"/>
              <a:buChar char="•"/>
              <a:defRPr sz="2000" b="0" i="0">
                <a:solidFill>
                  <a:schemeClr val="tx1">
                    <a:lumMod val="85000"/>
                    <a:lumOff val="15000"/>
                  </a:schemeClr>
                </a:solidFill>
                <a:latin typeface="Arial" panose="020B0604020202020204" pitchFamily="34" charset="0"/>
                <a:cs typeface="Arial" panose="020B0604020202020204" pitchFamily="34" charset="0"/>
              </a:defRPr>
            </a:lvl3pPr>
            <a:lvl4pPr marL="1024128" indent="-256032" algn="l" rtl="0" eaLnBrk="1" fontAlgn="base" hangingPunct="1">
              <a:lnSpc>
                <a:spcPct val="90000"/>
              </a:lnSpc>
              <a:spcBef>
                <a:spcPts val="600"/>
              </a:spcBef>
              <a:spcAft>
                <a:spcPct val="0"/>
              </a:spcAft>
              <a:buClr>
                <a:schemeClr val="tx2"/>
              </a:buClr>
              <a:buSzPct val="100000"/>
              <a:buFont typeface="Arial Narrow"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4pPr>
            <a:lvl5pPr marL="1280160" indent="-256032" algn="l" rtl="0" eaLnBrk="1" fontAlgn="base" hangingPunct="1">
              <a:lnSpc>
                <a:spcPct val="90000"/>
              </a:lnSpc>
              <a:spcBef>
                <a:spcPts val="600"/>
              </a:spcBef>
              <a:spcAft>
                <a:spcPct val="0"/>
              </a:spcAft>
              <a:buClr>
                <a:schemeClr val="tx2"/>
              </a:buClr>
              <a:buSzPct val="100000"/>
              <a:buFont typeface="Arial"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5pPr>
            <a:lvl6pPr marL="2816352"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3328416"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840480"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4352544"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a:lstStyle>
          <a:p>
            <a:r>
              <a:rPr lang="en-US" dirty="0"/>
              <a:t>Learn to:</a:t>
            </a:r>
          </a:p>
          <a:p>
            <a:pPr lvl="1"/>
            <a:r>
              <a:rPr lang="en-US" dirty="0"/>
              <a:t>Open and manage multiple files</a:t>
            </a:r>
          </a:p>
          <a:p>
            <a:pPr lvl="1"/>
            <a:r>
              <a:rPr lang="en-US" dirty="0"/>
              <a:t>Create and visualize a difference dataset (AO and </a:t>
            </a:r>
            <a:r>
              <a:rPr lang="en-US" dirty="0" err="1"/>
              <a:t>pin_powers</a:t>
            </a:r>
            <a:r>
              <a:rPr lang="en-US" dirty="0"/>
              <a:t>)</a:t>
            </a:r>
          </a:p>
          <a:p>
            <a:pPr lvl="1"/>
            <a:endParaRPr lang="en-US" dirty="0"/>
          </a:p>
        </p:txBody>
      </p:sp>
    </p:spTree>
    <p:extLst>
      <p:ext uri="{BB962C8B-B14F-4D97-AF65-F5344CB8AC3E}">
        <p14:creationId xmlns:p14="http://schemas.microsoft.com/office/powerpoint/2010/main" val="216206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B482-62AE-4D43-9317-677915885ED7}"/>
              </a:ext>
            </a:extLst>
          </p:cNvPr>
          <p:cNvSpPr>
            <a:spLocks noGrp="1"/>
          </p:cNvSpPr>
          <p:nvPr>
            <p:ph type="title"/>
          </p:nvPr>
        </p:nvSpPr>
        <p:spPr>
          <a:xfrm>
            <a:off x="1821390" y="2743201"/>
            <a:ext cx="8338611" cy="855663"/>
          </a:xfrm>
        </p:spPr>
        <p:txBody>
          <a:bodyPr/>
          <a:lstStyle/>
          <a:p>
            <a:pPr algn="ctr"/>
            <a:r>
              <a:rPr lang="en-US" dirty="0"/>
              <a:t>Thank You!</a:t>
            </a:r>
          </a:p>
        </p:txBody>
      </p:sp>
    </p:spTree>
    <p:extLst>
      <p:ext uri="{BB962C8B-B14F-4D97-AF65-F5344CB8AC3E}">
        <p14:creationId xmlns:p14="http://schemas.microsoft.com/office/powerpoint/2010/main" val="120625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BF29-7A25-4869-AF0E-BC96699C159A}"/>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D81025AA-05D1-42C2-8739-E0D826A30F64}"/>
              </a:ext>
            </a:extLst>
          </p:cNvPr>
          <p:cNvSpPr>
            <a:spLocks noGrp="1"/>
          </p:cNvSpPr>
          <p:nvPr>
            <p:ph idx="1"/>
          </p:nvPr>
        </p:nvSpPr>
        <p:spPr>
          <a:xfrm>
            <a:off x="762000" y="1168400"/>
            <a:ext cx="10896600" cy="4927599"/>
          </a:xfrm>
        </p:spPr>
        <p:txBody>
          <a:bodyPr/>
          <a:lstStyle/>
          <a:p>
            <a:r>
              <a:rPr lang="en-US" sz="2800" dirty="0"/>
              <a:t>VERA CIPS Analysis Overview </a:t>
            </a:r>
          </a:p>
          <a:p>
            <a:r>
              <a:rPr lang="en-US" sz="2800" dirty="0"/>
              <a:t>CRUD/Chemistry input overview</a:t>
            </a:r>
          </a:p>
          <a:p>
            <a:r>
              <a:rPr lang="en-US" sz="2800" dirty="0"/>
              <a:t> CIPS exercise with SMR cycle</a:t>
            </a:r>
          </a:p>
          <a:p>
            <a:pPr lvl="1"/>
            <a:r>
              <a:rPr lang="en-US" sz="2400" dirty="0"/>
              <a:t>Cycle with enough CRUD/boron to show CIPS</a:t>
            </a:r>
          </a:p>
          <a:p>
            <a:pPr lvl="1"/>
            <a:r>
              <a:rPr lang="en-US" sz="2400" dirty="0"/>
              <a:t>CRUD shuffling and cleaning</a:t>
            </a:r>
          </a:p>
          <a:p>
            <a:pPr lvl="2"/>
            <a:r>
              <a:rPr lang="en-US" sz="2400" dirty="0"/>
              <a:t>Cycle with crud with restart file</a:t>
            </a:r>
          </a:p>
          <a:p>
            <a:pPr lvl="2"/>
            <a:r>
              <a:rPr lang="en-US" sz="2400" dirty="0"/>
              <a:t>Cycle with crud shuffle</a:t>
            </a:r>
          </a:p>
          <a:p>
            <a:r>
              <a:rPr lang="en-US" sz="2800" dirty="0"/>
              <a:t> CRUD capabilities in </a:t>
            </a:r>
            <a:r>
              <a:rPr lang="en-US" sz="2800" dirty="0" err="1"/>
              <a:t>VERAView</a:t>
            </a:r>
            <a:endParaRPr lang="en-US" sz="2800" dirty="0"/>
          </a:p>
          <a:p>
            <a:pPr lvl="1"/>
            <a:r>
              <a:rPr lang="en-US" sz="2400" dirty="0"/>
              <a:t>Postprocessing for AO deviation and pin power differences using </a:t>
            </a:r>
            <a:r>
              <a:rPr lang="en-US" sz="2400" dirty="0" err="1"/>
              <a:t>VERAView</a:t>
            </a:r>
            <a:endParaRPr lang="en-US" sz="2400" dirty="0"/>
          </a:p>
          <a:p>
            <a:pPr lvl="1"/>
            <a:r>
              <a:rPr lang="en-US" sz="2400" dirty="0"/>
              <a:t>Look at whole-core crud and crud shuffle</a:t>
            </a:r>
          </a:p>
        </p:txBody>
      </p:sp>
    </p:spTree>
    <p:extLst>
      <p:ext uri="{BB962C8B-B14F-4D97-AF65-F5344CB8AC3E}">
        <p14:creationId xmlns:p14="http://schemas.microsoft.com/office/powerpoint/2010/main" val="352493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0543-D137-4D7C-9453-41698D725942}"/>
              </a:ext>
            </a:extLst>
          </p:cNvPr>
          <p:cNvSpPr>
            <a:spLocks noGrp="1"/>
          </p:cNvSpPr>
          <p:nvPr>
            <p:ph type="title"/>
          </p:nvPr>
        </p:nvSpPr>
        <p:spPr/>
        <p:txBody>
          <a:bodyPr/>
          <a:lstStyle/>
          <a:p>
            <a:r>
              <a:rPr lang="en-US" dirty="0"/>
              <a:t>Extra Slides</a:t>
            </a:r>
          </a:p>
        </p:txBody>
      </p:sp>
      <p:sp>
        <p:nvSpPr>
          <p:cNvPr id="3" name="Content Placeholder 2">
            <a:extLst>
              <a:ext uri="{FF2B5EF4-FFF2-40B4-BE49-F238E27FC236}">
                <a16:creationId xmlns:a16="http://schemas.microsoft.com/office/drawing/2014/main" id="{167D7E2F-F8D3-4E1F-A040-C25ACAE81766}"/>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406C04FC-845D-499C-8E31-5649ECA7672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9816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A9C2-8B23-472D-B485-E6785A59DE3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76C2D704-5412-4B7D-BDAC-BF353FD50BA0}"/>
              </a:ext>
            </a:extLst>
          </p:cNvPr>
          <p:cNvSpPr>
            <a:spLocks noGrp="1"/>
          </p:cNvSpPr>
          <p:nvPr>
            <p:ph idx="1"/>
          </p:nvPr>
        </p:nvSpPr>
        <p:spPr/>
        <p:txBody>
          <a:bodyPr/>
          <a:lstStyle/>
          <a:p>
            <a:r>
              <a:rPr lang="en-US" dirty="0"/>
              <a:t>Mamba is still under development</a:t>
            </a:r>
          </a:p>
          <a:p>
            <a:r>
              <a:rPr lang="en-US" dirty="0"/>
              <a:t>Milestones this year for </a:t>
            </a:r>
          </a:p>
          <a:p>
            <a:pPr lvl="1"/>
            <a:r>
              <a:rPr lang="en-US" dirty="0"/>
              <a:t>Mass balance</a:t>
            </a:r>
          </a:p>
          <a:p>
            <a:pPr lvl="1"/>
            <a:r>
              <a:rPr lang="en-US" dirty="0"/>
              <a:t>Calibration</a:t>
            </a:r>
          </a:p>
          <a:p>
            <a:pPr lvl="1"/>
            <a:r>
              <a:rPr lang="en-US" dirty="0"/>
              <a:t>Documentation</a:t>
            </a:r>
          </a:p>
          <a:p>
            <a:r>
              <a:rPr lang="en-US" dirty="0"/>
              <a:t>CILC tools are still under development</a:t>
            </a:r>
          </a:p>
          <a:p>
            <a:pPr lvl="1"/>
            <a:r>
              <a:rPr lang="en-US" dirty="0"/>
              <a:t>Milestone to improve usability</a:t>
            </a:r>
          </a:p>
          <a:p>
            <a:pPr lvl="1"/>
            <a:r>
              <a:rPr lang="en-US" dirty="0"/>
              <a:t>Officially outline and document updated CILC capability</a:t>
            </a:r>
          </a:p>
          <a:p>
            <a:pPr lvl="1"/>
            <a:endParaRPr lang="en-US" dirty="0"/>
          </a:p>
          <a:p>
            <a:r>
              <a:rPr lang="en-US" i="1" dirty="0"/>
              <a:t>This give </a:t>
            </a:r>
            <a:r>
              <a:rPr lang="en-US" i="1" u="sng" dirty="0"/>
              <a:t>you</a:t>
            </a:r>
            <a:r>
              <a:rPr lang="en-US" i="1" dirty="0"/>
              <a:t> the chance to be involved and help form the tools</a:t>
            </a:r>
          </a:p>
        </p:txBody>
      </p:sp>
    </p:spTree>
    <p:extLst>
      <p:ext uri="{BB962C8B-B14F-4D97-AF65-F5344CB8AC3E}">
        <p14:creationId xmlns:p14="http://schemas.microsoft.com/office/powerpoint/2010/main" val="143178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97" y="122509"/>
            <a:ext cx="8229600" cy="820761"/>
          </a:xfrm>
        </p:spPr>
        <p:txBody>
          <a:bodyPr>
            <a:normAutofit/>
          </a:bodyPr>
          <a:lstStyle/>
          <a:p>
            <a:r>
              <a:rPr lang="en-US" dirty="0"/>
              <a:t>Crud Deposition in Reactors</a:t>
            </a:r>
          </a:p>
        </p:txBody>
      </p:sp>
      <p:sp>
        <p:nvSpPr>
          <p:cNvPr id="3" name="Content Placeholder 2"/>
          <p:cNvSpPr>
            <a:spLocks noGrp="1"/>
          </p:cNvSpPr>
          <p:nvPr>
            <p:ph idx="1"/>
          </p:nvPr>
        </p:nvSpPr>
        <p:spPr>
          <a:xfrm>
            <a:off x="1143494" y="975645"/>
            <a:ext cx="6341240" cy="4076698"/>
          </a:xfrm>
        </p:spPr>
        <p:txBody>
          <a:bodyPr/>
          <a:lstStyle/>
          <a:p>
            <a:r>
              <a:rPr lang="en-US" dirty="0"/>
              <a:t>Crud is the buildup of particulate and dissolved metals and metal oxides on the fuel rod surfaces and is problematic because:</a:t>
            </a:r>
          </a:p>
          <a:p>
            <a:pPr lvl="1"/>
            <a:r>
              <a:rPr lang="en-US" dirty="0"/>
              <a:t>It reduces heat transfer</a:t>
            </a:r>
          </a:p>
          <a:p>
            <a:pPr lvl="1"/>
            <a:r>
              <a:rPr lang="en-US" dirty="0"/>
              <a:t>It accelerates cladding oxidation/corrosion</a:t>
            </a:r>
          </a:p>
          <a:p>
            <a:pPr lvl="1"/>
            <a:r>
              <a:rPr lang="en-US" dirty="0"/>
              <a:t>It provides a structure for the hideout and precipitation of chemical species</a:t>
            </a:r>
          </a:p>
          <a:p>
            <a:r>
              <a:rPr lang="en-US" dirty="0"/>
              <a:t>Crud Induced Power Shift (CIPS) is the neutronic feedback to the precipitation of significant amounts of boron containing chemical species</a:t>
            </a:r>
          </a:p>
        </p:txBody>
      </p:sp>
      <p:sp>
        <p:nvSpPr>
          <p:cNvPr id="4" name="Text Placeholder 3"/>
          <p:cNvSpPr>
            <a:spLocks noGrp="1"/>
          </p:cNvSpPr>
          <p:nvPr>
            <p:ph type="body" sz="quarter" idx="10"/>
          </p:nvPr>
        </p:nvSpPr>
        <p:spPr>
          <a:xfrm>
            <a:off x="1905000" y="5448959"/>
            <a:ext cx="6751254" cy="768209"/>
          </a:xfrm>
          <a:solidFill>
            <a:schemeClr val="accent1">
              <a:lumMod val="60000"/>
              <a:lumOff val="40000"/>
            </a:schemeClr>
          </a:solidFill>
        </p:spPr>
        <p:txBody>
          <a:bodyPr/>
          <a:lstStyle/>
          <a:p>
            <a:r>
              <a:rPr lang="en-US" dirty="0"/>
              <a:t>Crud deposition negatively affects the operation and efficiency of reactors</a:t>
            </a:r>
          </a:p>
        </p:txBody>
      </p:sp>
      <p:grpSp>
        <p:nvGrpSpPr>
          <p:cNvPr id="22" name="Group 21"/>
          <p:cNvGrpSpPr/>
          <p:nvPr/>
        </p:nvGrpSpPr>
        <p:grpSpPr>
          <a:xfrm>
            <a:off x="8153400" y="532889"/>
            <a:ext cx="3411124" cy="5033655"/>
            <a:chOff x="6342476" y="1183512"/>
            <a:chExt cx="2644930" cy="3952341"/>
          </a:xfrm>
        </p:grpSpPr>
        <p:grpSp>
          <p:nvGrpSpPr>
            <p:cNvPr id="19" name="Group 18"/>
            <p:cNvGrpSpPr/>
            <p:nvPr/>
          </p:nvGrpSpPr>
          <p:grpSpPr>
            <a:xfrm>
              <a:off x="6342476" y="1183512"/>
              <a:ext cx="2644930" cy="3952341"/>
              <a:chOff x="6616759" y="2136774"/>
              <a:chExt cx="2644930" cy="3952341"/>
            </a:xfrm>
          </p:grpSpPr>
          <p:sp>
            <p:nvSpPr>
              <p:cNvPr id="18" name="Oval 17"/>
              <p:cNvSpPr/>
              <p:nvPr/>
            </p:nvSpPr>
            <p:spPr>
              <a:xfrm>
                <a:off x="7011577" y="3967255"/>
                <a:ext cx="2132423" cy="2121860"/>
              </a:xfrm>
              <a:prstGeom prst="ellipse">
                <a:avLst/>
              </a:prstGeom>
              <a:solidFill>
                <a:schemeClr val="bg1">
                  <a:lumMod val="9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417" y="427894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r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59" y="2136774"/>
                <a:ext cx="2644930" cy="20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8028130" y="3110025"/>
                <a:ext cx="320040" cy="320040"/>
              </a:xfrm>
              <a:prstGeom prst="ellipse">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a:stCxn id="10" idx="2"/>
                <a:endCxn id="14" idx="1"/>
              </p:cNvCxnSpPr>
              <p:nvPr/>
            </p:nvCxnSpPr>
            <p:spPr>
              <a:xfrm flipH="1">
                <a:off x="7328481" y="3270045"/>
                <a:ext cx="699649" cy="100607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0" idx="6"/>
                <a:endCxn id="14" idx="7"/>
              </p:cNvCxnSpPr>
              <p:nvPr/>
            </p:nvCxnSpPr>
            <p:spPr>
              <a:xfrm>
                <a:off x="8348170" y="3270045"/>
                <a:ext cx="510457" cy="1006073"/>
              </a:xfrm>
              <a:prstGeom prst="line">
                <a:avLst/>
              </a:prstGeom>
              <a:ln w="38100"/>
            </p:spPr>
            <p:style>
              <a:lnRef idx="2">
                <a:schemeClr val="accent1"/>
              </a:lnRef>
              <a:fillRef idx="0">
                <a:schemeClr val="accent1"/>
              </a:fillRef>
              <a:effectRef idx="1">
                <a:schemeClr val="accent1"/>
              </a:effectRef>
              <a:fontRef idx="minor">
                <a:schemeClr val="tx1"/>
              </a:fontRef>
            </p:style>
          </p:cxnSp>
        </p:grpSp>
        <p:sp>
          <p:nvSpPr>
            <p:cNvPr id="14" name="Oval 13"/>
            <p:cNvSpPr/>
            <p:nvPr/>
          </p:nvSpPr>
          <p:spPr>
            <a:xfrm>
              <a:off x="6737294" y="3013993"/>
              <a:ext cx="2163954" cy="210905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Slide Number Placeholder 5"/>
          <p:cNvSpPr txBox="1">
            <a:spLocks/>
          </p:cNvSpPr>
          <p:nvPr/>
        </p:nvSpPr>
        <p:spPr>
          <a:xfrm>
            <a:off x="8285533" y="6401616"/>
            <a:ext cx="64520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chemeClr val="bg1"/>
              </a:solidFill>
            </a:endParaRPr>
          </a:p>
        </p:txBody>
      </p:sp>
    </p:spTree>
    <p:extLst>
      <p:ext uri="{BB962C8B-B14F-4D97-AF65-F5344CB8AC3E}">
        <p14:creationId xmlns:p14="http://schemas.microsoft.com/office/powerpoint/2010/main" val="29795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Root Cause of CIPS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781800" y="1066800"/>
            <a:ext cx="5197699"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3"/>
          <p:cNvSpPr>
            <a:spLocks noGrp="1"/>
          </p:cNvSpPr>
          <p:nvPr>
            <p:ph type="body" sz="quarter" idx="10"/>
          </p:nvPr>
        </p:nvSpPr>
        <p:spPr>
          <a:xfrm>
            <a:off x="1143000" y="5944380"/>
            <a:ext cx="8153400" cy="768209"/>
          </a:xfrm>
          <a:solidFill>
            <a:schemeClr val="accent1">
              <a:lumMod val="60000"/>
              <a:lumOff val="40000"/>
            </a:schemeClr>
          </a:solidFill>
        </p:spPr>
        <p:txBody>
          <a:bodyPr/>
          <a:lstStyle/>
          <a:p>
            <a:r>
              <a:rPr lang="en-US" dirty="0"/>
              <a:t>CIPS is a complex thermal-chemical-neutronic interaction</a:t>
            </a:r>
          </a:p>
        </p:txBody>
      </p:sp>
      <p:pic>
        <p:nvPicPr>
          <p:cNvPr id="13" name="Content Placeholder 12"/>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17135" y="1331913"/>
            <a:ext cx="5733431" cy="3952875"/>
          </a:xfrm>
          <a:prstGeom prst="rect">
            <a:avLst/>
          </a:prstGeom>
          <a:noFill/>
          <a:ln>
            <a:noFill/>
          </a:ln>
        </p:spPr>
      </p:pic>
      <p:sp>
        <p:nvSpPr>
          <p:cNvPr id="3" name="TextBox 2"/>
          <p:cNvSpPr txBox="1"/>
          <p:nvPr/>
        </p:nvSpPr>
        <p:spPr>
          <a:xfrm>
            <a:off x="312420" y="5486400"/>
            <a:ext cx="6138146" cy="646331"/>
          </a:xfrm>
          <a:prstGeom prst="rect">
            <a:avLst/>
          </a:prstGeom>
          <a:noFill/>
        </p:spPr>
        <p:txBody>
          <a:bodyPr wrap="square" rtlCol="0">
            <a:spAutoFit/>
          </a:bodyPr>
          <a:lstStyle/>
          <a:p>
            <a:r>
              <a:rPr lang="en-US" dirty="0"/>
              <a:t>EPRI. (1997). </a:t>
            </a:r>
            <a:r>
              <a:rPr lang="en-US" i="1" dirty="0"/>
              <a:t>Rootcause Investigation of Axial Power Offset Anomaly.</a:t>
            </a:r>
            <a:endParaRPr lang="en-US" dirty="0"/>
          </a:p>
          <a:p>
            <a:endParaRPr lang="en-US" dirty="0"/>
          </a:p>
        </p:txBody>
      </p:sp>
      <p:sp>
        <p:nvSpPr>
          <p:cNvPr id="4" name="TextBox 3"/>
          <p:cNvSpPr txBox="1"/>
          <p:nvPr/>
        </p:nvSpPr>
        <p:spPr>
          <a:xfrm>
            <a:off x="8820857" y="529515"/>
            <a:ext cx="2233273" cy="646331"/>
          </a:xfrm>
          <a:prstGeom prst="rect">
            <a:avLst/>
          </a:prstGeom>
          <a:noFill/>
        </p:spPr>
        <p:txBody>
          <a:bodyPr wrap="square" rtlCol="0">
            <a:spAutoFit/>
          </a:bodyPr>
          <a:lstStyle/>
          <a:p>
            <a:pPr algn="ctr"/>
            <a:r>
              <a:rPr lang="en-US" dirty="0"/>
              <a:t>LiBO</a:t>
            </a:r>
            <a:r>
              <a:rPr lang="en-US" baseline="-25000" dirty="0"/>
              <a:t>2</a:t>
            </a:r>
            <a:r>
              <a:rPr lang="en-US" dirty="0"/>
              <a:t>, Li</a:t>
            </a:r>
            <a:r>
              <a:rPr lang="en-US" baseline="-25000" dirty="0"/>
              <a:t>2</a:t>
            </a:r>
            <a:r>
              <a:rPr lang="en-US" dirty="0"/>
              <a:t>BO</a:t>
            </a:r>
            <a:r>
              <a:rPr lang="en-US" baseline="-25000" dirty="0"/>
              <a:t>7</a:t>
            </a:r>
            <a:r>
              <a:rPr lang="en-US" dirty="0"/>
              <a:t>, and Li</a:t>
            </a:r>
            <a:r>
              <a:rPr lang="en-US" baseline="-25000" dirty="0"/>
              <a:t>2</a:t>
            </a:r>
            <a:r>
              <a:rPr lang="en-US" dirty="0"/>
              <a:t>B</a:t>
            </a:r>
            <a:r>
              <a:rPr lang="en-US" baseline="-25000" dirty="0"/>
              <a:t>4</a:t>
            </a:r>
            <a:r>
              <a:rPr lang="en-US" dirty="0"/>
              <a:t>O</a:t>
            </a:r>
            <a:r>
              <a:rPr lang="en-US" baseline="-25000" dirty="0"/>
              <a:t>7</a:t>
            </a:r>
            <a:r>
              <a:rPr lang="en-US" dirty="0"/>
              <a:t> </a:t>
            </a:r>
          </a:p>
        </p:txBody>
      </p:sp>
    </p:spTree>
    <p:extLst>
      <p:ext uri="{BB962C8B-B14F-4D97-AF65-F5344CB8AC3E}">
        <p14:creationId xmlns:p14="http://schemas.microsoft.com/office/powerpoint/2010/main" val="90184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 of CIPS on Reactors</a:t>
            </a:r>
          </a:p>
        </p:txBody>
      </p:sp>
      <p:sp>
        <p:nvSpPr>
          <p:cNvPr id="5" name="Content Placeholder 2"/>
          <p:cNvSpPr txBox="1">
            <a:spLocks noGrp="1"/>
          </p:cNvSpPr>
          <p:nvPr>
            <p:ph idx="1"/>
          </p:nvPr>
        </p:nvSpPr>
        <p:spPr bwMode="auto">
          <a:xfrm>
            <a:off x="1809698" y="1320871"/>
            <a:ext cx="4166604" cy="1479608"/>
          </a:xfrm>
          <a:prstGeom prst="rect">
            <a:avLst/>
          </a:prstGeom>
          <a:noFill/>
          <a:ln w="9525">
            <a:noFill/>
            <a:miter lim="800000"/>
            <a:headEnd/>
            <a:tailEnd/>
          </a:ln>
        </p:spPr>
        <p:txBody>
          <a:bodyPr vert="horz" wrap="square" lIns="102413" tIns="51206" rIns="102413" bIns="51206" numCol="1" anchor="t" anchorCtr="0" compatLnSpc="1">
            <a:prstTxWarp prst="textNoShape">
              <a:avLst/>
            </a:prstTxWarp>
            <a:noAutofit/>
          </a:bodyPr>
          <a:lstStyle>
            <a:lvl1pPr marL="256032" indent="-256032" algn="l" rtl="0" eaLnBrk="1" fontAlgn="base" hangingPunct="1">
              <a:lnSpc>
                <a:spcPct val="90000"/>
              </a:lnSpc>
              <a:spcBef>
                <a:spcPts val="672"/>
              </a:spcBef>
              <a:spcAft>
                <a:spcPct val="0"/>
              </a:spcAft>
              <a:buClr>
                <a:schemeClr val="tx2"/>
              </a:buClr>
              <a:buSzPct val="100000"/>
              <a:buFont typeface="Arial" pitchFamily="34" charset="0"/>
              <a:buChar char="•"/>
              <a:defRPr sz="2500" b="0" i="0">
                <a:solidFill>
                  <a:schemeClr val="tx1">
                    <a:lumMod val="85000"/>
                    <a:lumOff val="15000"/>
                  </a:schemeClr>
                </a:solidFill>
                <a:latin typeface="Arial Narrow" pitchFamily="34" charset="0"/>
                <a:ea typeface="+mn-ea"/>
                <a:cs typeface="+mn-cs"/>
              </a:defRPr>
            </a:lvl1pPr>
            <a:lvl2pPr marL="512064" indent="-256032" algn="l" rtl="0" eaLnBrk="1" fontAlgn="base" hangingPunct="1">
              <a:lnSpc>
                <a:spcPct val="90000"/>
              </a:lnSpc>
              <a:spcBef>
                <a:spcPts val="672"/>
              </a:spcBef>
              <a:spcAft>
                <a:spcPct val="0"/>
              </a:spcAft>
              <a:buClr>
                <a:schemeClr val="tx2"/>
              </a:buClr>
              <a:buSzPct val="100000"/>
              <a:buFont typeface="Arial Narrow" pitchFamily="34" charset="0"/>
              <a:buChar char="–"/>
              <a:defRPr sz="2000" b="0" i="0">
                <a:solidFill>
                  <a:schemeClr val="tx1">
                    <a:lumMod val="85000"/>
                    <a:lumOff val="15000"/>
                  </a:schemeClr>
                </a:solidFill>
                <a:latin typeface="Arial Narrow" pitchFamily="34" charset="0"/>
              </a:defRPr>
            </a:lvl2pPr>
            <a:lvl3pPr marL="768096" indent="-256032" algn="l" rtl="0" eaLnBrk="1" fontAlgn="base" hangingPunct="1">
              <a:lnSpc>
                <a:spcPct val="90000"/>
              </a:lnSpc>
              <a:spcBef>
                <a:spcPts val="336"/>
              </a:spcBef>
              <a:spcAft>
                <a:spcPct val="0"/>
              </a:spcAft>
              <a:buClr>
                <a:schemeClr val="tx2"/>
              </a:buClr>
              <a:buSzPct val="100000"/>
              <a:buFont typeface="Arial" pitchFamily="34" charset="0"/>
              <a:buChar char="•"/>
              <a:defRPr sz="1700" b="0" i="0">
                <a:solidFill>
                  <a:schemeClr val="tx1">
                    <a:lumMod val="85000"/>
                    <a:lumOff val="15000"/>
                  </a:schemeClr>
                </a:solidFill>
                <a:latin typeface="Arial Narrow" pitchFamily="34" charset="0"/>
              </a:defRPr>
            </a:lvl3pPr>
            <a:lvl4pPr marL="1024128" indent="-256032" algn="l" rtl="0" eaLnBrk="1" fontAlgn="base" hangingPunct="1">
              <a:lnSpc>
                <a:spcPct val="90000"/>
              </a:lnSpc>
              <a:spcBef>
                <a:spcPts val="336"/>
              </a:spcBef>
              <a:spcAft>
                <a:spcPct val="0"/>
              </a:spcAft>
              <a:buClr>
                <a:schemeClr val="tx2"/>
              </a:buClr>
              <a:buSzPct val="100000"/>
              <a:buFont typeface="Arial Narrow" pitchFamily="34" charset="0"/>
              <a:buChar char="–"/>
              <a:defRPr sz="1400" b="0" i="0">
                <a:solidFill>
                  <a:schemeClr val="tx1">
                    <a:lumMod val="85000"/>
                    <a:lumOff val="15000"/>
                  </a:schemeClr>
                </a:solidFill>
                <a:latin typeface="Arial Narrow" pitchFamily="34" charset="0"/>
              </a:defRPr>
            </a:lvl4pPr>
            <a:lvl5pPr marL="1280160" indent="-256032" algn="l" rtl="0" eaLnBrk="1" fontAlgn="base" hangingPunct="1">
              <a:lnSpc>
                <a:spcPct val="90000"/>
              </a:lnSpc>
              <a:spcBef>
                <a:spcPts val="336"/>
              </a:spcBef>
              <a:spcAft>
                <a:spcPct val="0"/>
              </a:spcAft>
              <a:buClr>
                <a:schemeClr val="tx2"/>
              </a:buClr>
              <a:buSzPct val="100000"/>
              <a:buFont typeface="Arial" pitchFamily="34" charset="0"/>
              <a:buChar char="•"/>
              <a:defRPr sz="1400" b="0" i="0">
                <a:solidFill>
                  <a:schemeClr val="tx1">
                    <a:lumMod val="85000"/>
                    <a:lumOff val="15000"/>
                  </a:schemeClr>
                </a:solidFill>
                <a:latin typeface="Arial Narrow" pitchFamily="34" charset="0"/>
              </a:defRPr>
            </a:lvl5pPr>
            <a:lvl6pPr marL="2816352"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6pPr>
            <a:lvl7pPr marL="3328416"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7pPr>
            <a:lvl8pPr marL="3840480"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8pPr>
            <a:lvl9pPr marL="4352544" indent="-256032" algn="l" rtl="0" eaLnBrk="1" fontAlgn="base" hangingPunct="1">
              <a:lnSpc>
                <a:spcPct val="90000"/>
              </a:lnSpc>
              <a:spcBef>
                <a:spcPct val="20000"/>
              </a:spcBef>
              <a:spcAft>
                <a:spcPct val="0"/>
              </a:spcAft>
              <a:buClr>
                <a:srgbClr val="01673E"/>
              </a:buClr>
              <a:buFont typeface="Symbol" pitchFamily="18" charset="2"/>
              <a:buChar char="·"/>
              <a:defRPr b="1">
                <a:solidFill>
                  <a:srgbClr val="000000"/>
                </a:solidFill>
                <a:latin typeface="+mn-lt"/>
              </a:defRPr>
            </a:lvl9pPr>
          </a:lstStyle>
          <a:p>
            <a:pPr>
              <a:spcBef>
                <a:spcPts val="420"/>
              </a:spcBef>
            </a:pPr>
            <a:r>
              <a:rPr lang="en-US" sz="2000" kern="0" dirty="0">
                <a:latin typeface="Arial" panose="020B0604020202020204" pitchFamily="34" charset="0"/>
                <a:cs typeface="Arial" panose="020B0604020202020204" pitchFamily="34" charset="0"/>
              </a:rPr>
              <a:t>CIPS leads to an imbalance in the core power distribution and decreases operation margin</a:t>
            </a:r>
            <a:endParaRPr lang="en-US" sz="1800" kern="0" dirty="0">
              <a:latin typeface="Arial" panose="020B0604020202020204" pitchFamily="34" charset="0"/>
              <a:cs typeface="Arial" panose="020B0604020202020204" pitchFamily="34" charset="0"/>
            </a:endParaRPr>
          </a:p>
        </p:txBody>
      </p:sp>
      <p:pic>
        <p:nvPicPr>
          <p:cNvPr id="1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56730" y="1320871"/>
            <a:ext cx="3975704" cy="95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rotWithShape="1">
          <a:blip r:embed="rId3">
            <a:extLst>
              <a:ext uri="{28A0092B-C50C-407E-A947-70E740481C1C}">
                <a14:useLocalDpi xmlns:a14="http://schemas.microsoft.com/office/drawing/2010/main" val="0"/>
              </a:ext>
            </a:extLst>
          </a:blip>
          <a:srcRect/>
          <a:stretch/>
        </p:blipFill>
        <p:spPr bwMode="auto">
          <a:xfrm>
            <a:off x="2586718" y="2538248"/>
            <a:ext cx="6905297" cy="3691231"/>
          </a:xfrm>
          <a:prstGeom prst="rect">
            <a:avLst/>
          </a:prstGeom>
          <a:ln>
            <a:noFill/>
          </a:ln>
          <a:extLst>
            <a:ext uri="{53640926-AAD7-44D8-BBD7-CCE9431645EC}">
              <a14:shadowObscured xmlns:a14="http://schemas.microsoft.com/office/drawing/2010/main"/>
            </a:ext>
          </a:extLst>
        </p:spPr>
      </p:pic>
      <p:sp>
        <p:nvSpPr>
          <p:cNvPr id="6" name="Slide Number Placeholder 5"/>
          <p:cNvSpPr txBox="1">
            <a:spLocks/>
          </p:cNvSpPr>
          <p:nvPr/>
        </p:nvSpPr>
        <p:spPr>
          <a:xfrm>
            <a:off x="8285533" y="6401616"/>
            <a:ext cx="64520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1C7006-7120-F341-A188-F97DDD913081}" type="slidenum">
              <a:rPr lang="en-US" b="1">
                <a:solidFill>
                  <a:schemeClr val="bg1"/>
                </a:solidFill>
              </a:rPr>
              <a:pPr/>
              <a:t>6</a:t>
            </a:fld>
            <a:endParaRPr lang="en-US" b="1" dirty="0">
              <a:solidFill>
                <a:schemeClr val="bg1"/>
              </a:solidFill>
            </a:endParaRPr>
          </a:p>
        </p:txBody>
      </p:sp>
    </p:spTree>
    <p:extLst>
      <p:ext uri="{BB962C8B-B14F-4D97-AF65-F5344CB8AC3E}">
        <p14:creationId xmlns:p14="http://schemas.microsoft.com/office/powerpoint/2010/main" val="12012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56704-AF8F-8B47-B4F9-8C2557D80A35}"/>
              </a:ext>
            </a:extLst>
          </p:cNvPr>
          <p:cNvSpPr>
            <a:spLocks noGrp="1"/>
          </p:cNvSpPr>
          <p:nvPr>
            <p:ph type="title"/>
          </p:nvPr>
        </p:nvSpPr>
        <p:spPr>
          <a:xfrm>
            <a:off x="1660379" y="226542"/>
            <a:ext cx="8338611" cy="855663"/>
          </a:xfrm>
        </p:spPr>
        <p:txBody>
          <a:bodyPr/>
          <a:lstStyle/>
          <a:p>
            <a:r>
              <a:rPr lang="en-US" dirty="0"/>
              <a:t>VERA CRUD Analysis Overview</a:t>
            </a:r>
          </a:p>
        </p:txBody>
      </p:sp>
      <p:sp>
        <p:nvSpPr>
          <p:cNvPr id="5" name="Content Placeholder 4">
            <a:extLst>
              <a:ext uri="{FF2B5EF4-FFF2-40B4-BE49-F238E27FC236}">
                <a16:creationId xmlns:a16="http://schemas.microsoft.com/office/drawing/2014/main" id="{1CCE9CDF-3FEA-D647-83CC-4559D0BB1E3C}"/>
              </a:ext>
            </a:extLst>
          </p:cNvPr>
          <p:cNvSpPr>
            <a:spLocks noGrp="1"/>
          </p:cNvSpPr>
          <p:nvPr>
            <p:ph idx="1"/>
          </p:nvPr>
        </p:nvSpPr>
        <p:spPr>
          <a:xfrm>
            <a:off x="276534" y="951619"/>
            <a:ext cx="3228665" cy="4622340"/>
          </a:xfrm>
        </p:spPr>
        <p:txBody>
          <a:bodyPr/>
          <a:lstStyle/>
          <a:p>
            <a:r>
              <a:rPr lang="en-US" sz="2400" dirty="0"/>
              <a:t>Captures coupled neutronics, thermal-hydraulic, source term, and clad chemistry</a:t>
            </a:r>
          </a:p>
          <a:p>
            <a:r>
              <a:rPr lang="en-US" sz="2400" dirty="0"/>
              <a:t>Able to run all physics or subsets for more flexibility</a:t>
            </a:r>
          </a:p>
          <a:p>
            <a:r>
              <a:rPr lang="en-US" sz="2400" dirty="0"/>
              <a:t>Adds input from CFD to capture rod surface distributions</a:t>
            </a:r>
          </a:p>
        </p:txBody>
      </p:sp>
      <p:sp>
        <p:nvSpPr>
          <p:cNvPr id="6" name="Text Placeholder 3">
            <a:extLst>
              <a:ext uri="{FF2B5EF4-FFF2-40B4-BE49-F238E27FC236}">
                <a16:creationId xmlns:a16="http://schemas.microsoft.com/office/drawing/2014/main" id="{868DF2EC-26BB-DF4B-ABD3-1EC553B1413B}"/>
              </a:ext>
            </a:extLst>
          </p:cNvPr>
          <p:cNvSpPr>
            <a:spLocks noGrp="1"/>
          </p:cNvSpPr>
          <p:nvPr>
            <p:ph type="body" sz="quarter" idx="10"/>
          </p:nvPr>
        </p:nvSpPr>
        <p:spPr>
          <a:xfrm>
            <a:off x="2762801" y="5615924"/>
            <a:ext cx="6666397" cy="768209"/>
          </a:xfrm>
        </p:spPr>
        <p:txBody>
          <a:bodyPr/>
          <a:lstStyle/>
          <a:p>
            <a:r>
              <a:rPr lang="en-US" dirty="0"/>
              <a:t>Single capability to handle CIPS and CILC</a:t>
            </a:r>
          </a:p>
        </p:txBody>
      </p:sp>
      <p:pic>
        <p:nvPicPr>
          <p:cNvPr id="21" name="Content Placeholder 4" descr="A close up of a sign&#10;&#10;Description automatically generated">
            <a:extLst>
              <a:ext uri="{FF2B5EF4-FFF2-40B4-BE49-F238E27FC236}">
                <a16:creationId xmlns:a16="http://schemas.microsoft.com/office/drawing/2014/main" id="{880CDCC9-26DA-4DCB-AB95-62CF2EA4D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76854" y="1167289"/>
            <a:ext cx="8338612" cy="4191000"/>
          </a:xfrm>
          <a:prstGeom prst="rect">
            <a:avLst/>
          </a:prstGeom>
          <a:noFill/>
          <a:ln w="9525">
            <a:noFill/>
            <a:miter lim="800000"/>
            <a:headEnd/>
            <a:tailEnd/>
          </a:ln>
        </p:spPr>
      </p:pic>
    </p:spTree>
    <p:extLst>
      <p:ext uri="{BB962C8B-B14F-4D97-AF65-F5344CB8AC3E}">
        <p14:creationId xmlns:p14="http://schemas.microsoft.com/office/powerpoint/2010/main" val="139849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6E85-8F55-4EEA-9827-F2C393ABD3E4}"/>
              </a:ext>
            </a:extLst>
          </p:cNvPr>
          <p:cNvSpPr>
            <a:spLocks noGrp="1"/>
          </p:cNvSpPr>
          <p:nvPr>
            <p:ph type="title"/>
          </p:nvPr>
        </p:nvSpPr>
        <p:spPr>
          <a:xfrm>
            <a:off x="304800" y="198439"/>
            <a:ext cx="11118148" cy="855663"/>
          </a:xfrm>
        </p:spPr>
        <p:txBody>
          <a:bodyPr/>
          <a:lstStyle/>
          <a:p>
            <a:r>
              <a:rPr lang="en-US" dirty="0"/>
              <a:t>Why use CRUD physics in VERA? </a:t>
            </a:r>
            <a:br>
              <a:rPr lang="en-US" dirty="0"/>
            </a:br>
            <a:r>
              <a:rPr lang="en-US" sz="2800" dirty="0"/>
              <a:t>CIPS Analysis of Watts Bar 1 Cycle 7</a:t>
            </a:r>
            <a:endParaRPr lang="en-US" dirty="0"/>
          </a:p>
        </p:txBody>
      </p:sp>
      <p:sp>
        <p:nvSpPr>
          <p:cNvPr id="3" name="Content Placeholder 2">
            <a:extLst>
              <a:ext uri="{FF2B5EF4-FFF2-40B4-BE49-F238E27FC236}">
                <a16:creationId xmlns:a16="http://schemas.microsoft.com/office/drawing/2014/main" id="{FD160736-DEFF-4639-B7A7-7FE83B043D70}"/>
              </a:ext>
            </a:extLst>
          </p:cNvPr>
          <p:cNvSpPr>
            <a:spLocks noGrp="1"/>
          </p:cNvSpPr>
          <p:nvPr>
            <p:ph idx="1"/>
          </p:nvPr>
        </p:nvSpPr>
        <p:spPr>
          <a:xfrm>
            <a:off x="453636" y="1371600"/>
            <a:ext cx="4456364" cy="3962400"/>
          </a:xfrm>
        </p:spPr>
        <p:txBody>
          <a:bodyPr/>
          <a:lstStyle/>
          <a:p>
            <a:r>
              <a:rPr lang="en-US" dirty="0"/>
              <a:t>VERA has been used to perform CIPS analysis of </a:t>
            </a:r>
          </a:p>
          <a:p>
            <a:endParaRPr lang="en-US" dirty="0"/>
          </a:p>
          <a:p>
            <a:endParaRPr lang="en-US" dirty="0"/>
          </a:p>
          <a:p>
            <a:endParaRPr lang="en-US" dirty="0"/>
          </a:p>
          <a:p>
            <a:endParaRPr lang="en-US" dirty="0"/>
          </a:p>
          <a:p>
            <a:endParaRPr lang="en-US" dirty="0"/>
          </a:p>
          <a:p>
            <a:r>
              <a:rPr lang="en-US" dirty="0"/>
              <a:t>Caveat!</a:t>
            </a:r>
          </a:p>
          <a:p>
            <a:pPr lvl="1"/>
            <a:r>
              <a:rPr lang="en-US" dirty="0"/>
              <a:t>MAMBA is not yet predictive and is still under active development. </a:t>
            </a:r>
          </a:p>
        </p:txBody>
      </p:sp>
      <p:grpSp>
        <p:nvGrpSpPr>
          <p:cNvPr id="9" name="Group 8">
            <a:extLst>
              <a:ext uri="{FF2B5EF4-FFF2-40B4-BE49-F238E27FC236}">
                <a16:creationId xmlns:a16="http://schemas.microsoft.com/office/drawing/2014/main" id="{595E566F-675F-474F-8E4E-4F921CD88662}"/>
              </a:ext>
            </a:extLst>
          </p:cNvPr>
          <p:cNvGrpSpPr/>
          <p:nvPr/>
        </p:nvGrpSpPr>
        <p:grpSpPr>
          <a:xfrm>
            <a:off x="5257800" y="1155701"/>
            <a:ext cx="6713399" cy="5224462"/>
            <a:chOff x="4884600" y="990600"/>
            <a:chExt cx="6713399" cy="5224462"/>
          </a:xfrm>
        </p:grpSpPr>
        <p:pic>
          <p:nvPicPr>
            <p:cNvPr id="5" name="Picture 4">
              <a:extLst>
                <a:ext uri="{FF2B5EF4-FFF2-40B4-BE49-F238E27FC236}">
                  <a16:creationId xmlns:a16="http://schemas.microsoft.com/office/drawing/2014/main" id="{4DD606EC-21EB-400B-98FE-0AFC9FF7DA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84600" y="990600"/>
              <a:ext cx="6713399" cy="5224462"/>
            </a:xfrm>
            <a:prstGeom prst="rect">
              <a:avLst/>
            </a:prstGeom>
          </p:spPr>
        </p:pic>
        <p:cxnSp>
          <p:nvCxnSpPr>
            <p:cNvPr id="7" name="Straight Connector 6">
              <a:extLst>
                <a:ext uri="{FF2B5EF4-FFF2-40B4-BE49-F238E27FC236}">
                  <a16:creationId xmlns:a16="http://schemas.microsoft.com/office/drawing/2014/main" id="{0B4BE72E-ED0A-460D-85FD-7334829C14A2}"/>
                </a:ext>
              </a:extLst>
            </p:cNvPr>
            <p:cNvCxnSpPr/>
            <p:nvPr/>
          </p:nvCxnSpPr>
          <p:spPr bwMode="auto">
            <a:xfrm flipV="1">
              <a:off x="8153400" y="1295400"/>
              <a:ext cx="0" cy="3657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id="{9891CE3D-19EE-41E6-8157-C4480D4E33D8}"/>
                </a:ext>
              </a:extLst>
            </p:cNvPr>
            <p:cNvCxnSpPr/>
            <p:nvPr/>
          </p:nvCxnSpPr>
          <p:spPr bwMode="auto">
            <a:xfrm flipV="1">
              <a:off x="9982200" y="1295400"/>
              <a:ext cx="0" cy="3657600"/>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sp>
        <p:nvSpPr>
          <p:cNvPr id="10" name="TextBox 9">
            <a:extLst>
              <a:ext uri="{FF2B5EF4-FFF2-40B4-BE49-F238E27FC236}">
                <a16:creationId xmlns:a16="http://schemas.microsoft.com/office/drawing/2014/main" id="{21980F74-01F9-4852-8651-30CA53DFF2F3}"/>
              </a:ext>
            </a:extLst>
          </p:cNvPr>
          <p:cNvSpPr txBox="1"/>
          <p:nvPr/>
        </p:nvSpPr>
        <p:spPr>
          <a:xfrm>
            <a:off x="7848600" y="447815"/>
            <a:ext cx="3131999" cy="707886"/>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Look at detector response for these points in time</a:t>
            </a:r>
          </a:p>
        </p:txBody>
      </p:sp>
      <p:cxnSp>
        <p:nvCxnSpPr>
          <p:cNvPr id="12" name="Straight Arrow Connector 11">
            <a:extLst>
              <a:ext uri="{FF2B5EF4-FFF2-40B4-BE49-F238E27FC236}">
                <a16:creationId xmlns:a16="http://schemas.microsoft.com/office/drawing/2014/main" id="{C7E3DE85-FAE4-4B49-8B91-2BDA98ED9E7F}"/>
              </a:ext>
            </a:extLst>
          </p:cNvPr>
          <p:cNvCxnSpPr/>
          <p:nvPr/>
        </p:nvCxnSpPr>
        <p:spPr bwMode="auto">
          <a:xfrm flipH="1">
            <a:off x="8686800" y="1155701"/>
            <a:ext cx="762000" cy="215899"/>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02DC6EF2-354A-4599-96CF-0EBC6E853BB8}"/>
              </a:ext>
            </a:extLst>
          </p:cNvPr>
          <p:cNvCxnSpPr>
            <a:cxnSpLocks/>
            <a:stCxn id="10" idx="2"/>
          </p:cNvCxnSpPr>
          <p:nvPr/>
        </p:nvCxnSpPr>
        <p:spPr bwMode="auto">
          <a:xfrm>
            <a:off x="9414600" y="1155701"/>
            <a:ext cx="720000" cy="215899"/>
          </a:xfrm>
          <a:prstGeom prst="straightConnector1">
            <a:avLst/>
          </a:prstGeom>
          <a:ln>
            <a:headEnd type="none" w="med" len="med"/>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5238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0" y="1679266"/>
            <a:ext cx="6049688" cy="4559186"/>
          </a:xfrm>
          <a:prstGeom prst="rect">
            <a:avLst/>
          </a:prstGeom>
        </p:spPr>
      </p:pic>
      <p:grpSp>
        <p:nvGrpSpPr>
          <p:cNvPr id="13" name="Group 12"/>
          <p:cNvGrpSpPr/>
          <p:nvPr/>
        </p:nvGrpSpPr>
        <p:grpSpPr>
          <a:xfrm>
            <a:off x="457200" y="2362200"/>
            <a:ext cx="4322875" cy="3173386"/>
            <a:chOff x="1011125" y="1702842"/>
            <a:chExt cx="6053620" cy="4310870"/>
          </a:xfrm>
        </p:grpSpPr>
        <p:sp>
          <p:nvSpPr>
            <p:cNvPr id="7" name="Oval 6"/>
            <p:cNvSpPr/>
            <p:nvPr/>
          </p:nvSpPr>
          <p:spPr bwMode="auto">
            <a:xfrm>
              <a:off x="1011125" y="3230133"/>
              <a:ext cx="892249" cy="83490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cxnSp>
          <p:nvCxnSpPr>
            <p:cNvPr id="8" name="Straight Connector 7"/>
            <p:cNvCxnSpPr/>
            <p:nvPr/>
          </p:nvCxnSpPr>
          <p:spPr bwMode="auto">
            <a:xfrm>
              <a:off x="1325328" y="4065040"/>
              <a:ext cx="2256072" cy="144780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1325328" y="2007642"/>
              <a:ext cx="2455137" cy="1222491"/>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0" name="Oval 9"/>
            <p:cNvSpPr/>
            <p:nvPr/>
          </p:nvSpPr>
          <p:spPr bwMode="auto">
            <a:xfrm>
              <a:off x="2895600" y="1702842"/>
              <a:ext cx="4169145" cy="4310870"/>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68052" y="2530022"/>
              <a:ext cx="3424240" cy="2656509"/>
            </a:xfrm>
            <a:prstGeom prst="rect">
              <a:avLst/>
            </a:prstGeom>
          </p:spPr>
        </p:pic>
      </p:grpSp>
      <p:sp>
        <p:nvSpPr>
          <p:cNvPr id="2" name="Title 1"/>
          <p:cNvSpPr>
            <a:spLocks noGrp="1"/>
          </p:cNvSpPr>
          <p:nvPr>
            <p:ph type="title"/>
          </p:nvPr>
        </p:nvSpPr>
        <p:spPr>
          <a:xfrm>
            <a:off x="681572" y="404882"/>
            <a:ext cx="10419318" cy="833523"/>
          </a:xfrm>
        </p:spPr>
        <p:txBody>
          <a:bodyPr>
            <a:normAutofit/>
          </a:bodyPr>
          <a:lstStyle/>
          <a:p>
            <a:r>
              <a:rPr lang="en-US" dirty="0">
                <a:solidFill>
                  <a:schemeClr val="accent1">
                    <a:lumMod val="50000"/>
                  </a:schemeClr>
                </a:solidFill>
              </a:rPr>
              <a:t>WB1C7 Detector Response – Before Shutdown</a:t>
            </a:r>
          </a:p>
        </p:txBody>
      </p:sp>
      <p:pic>
        <p:nvPicPr>
          <p:cNvPr id="11" name="Content Placeholder 3">
            <a:extLst>
              <a:ext uri="{FF2B5EF4-FFF2-40B4-BE49-F238E27FC236}">
                <a16:creationId xmlns:a16="http://schemas.microsoft.com/office/drawing/2014/main" id="{328DE3C0-E126-4523-92EB-EA79FC2B69E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a:off x="6342907" y="1676532"/>
            <a:ext cx="5682629" cy="4559186"/>
          </a:xfrm>
        </p:spPr>
      </p:pic>
      <p:grpSp>
        <p:nvGrpSpPr>
          <p:cNvPr id="14" name="Group 13">
            <a:extLst>
              <a:ext uri="{FF2B5EF4-FFF2-40B4-BE49-F238E27FC236}">
                <a16:creationId xmlns:a16="http://schemas.microsoft.com/office/drawing/2014/main" id="{887E6734-7B2B-4264-B661-4657EBE6E1A2}"/>
              </a:ext>
            </a:extLst>
          </p:cNvPr>
          <p:cNvGrpSpPr/>
          <p:nvPr/>
        </p:nvGrpSpPr>
        <p:grpSpPr>
          <a:xfrm>
            <a:off x="6608875" y="2365617"/>
            <a:ext cx="4217229" cy="3140044"/>
            <a:chOff x="1011125" y="1702842"/>
            <a:chExt cx="6053620" cy="4310870"/>
          </a:xfrm>
        </p:grpSpPr>
        <p:sp>
          <p:nvSpPr>
            <p:cNvPr id="15" name="Oval 14">
              <a:extLst>
                <a:ext uri="{FF2B5EF4-FFF2-40B4-BE49-F238E27FC236}">
                  <a16:creationId xmlns:a16="http://schemas.microsoft.com/office/drawing/2014/main" id="{90AC7F84-35BD-4C19-9E18-2EB8940E8071}"/>
                </a:ext>
              </a:extLst>
            </p:cNvPr>
            <p:cNvSpPr/>
            <p:nvPr/>
          </p:nvSpPr>
          <p:spPr bwMode="auto">
            <a:xfrm>
              <a:off x="1011125" y="3230133"/>
              <a:ext cx="892249" cy="83490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cxnSp>
          <p:nvCxnSpPr>
            <p:cNvPr id="16" name="Straight Connector 15">
              <a:extLst>
                <a:ext uri="{FF2B5EF4-FFF2-40B4-BE49-F238E27FC236}">
                  <a16:creationId xmlns:a16="http://schemas.microsoft.com/office/drawing/2014/main" id="{CD694000-657F-4E4E-8324-C4A779060609}"/>
                </a:ext>
              </a:extLst>
            </p:cNvPr>
            <p:cNvCxnSpPr/>
            <p:nvPr/>
          </p:nvCxnSpPr>
          <p:spPr bwMode="auto">
            <a:xfrm>
              <a:off x="1325328" y="4065040"/>
              <a:ext cx="2256072" cy="144780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8D28322-AFB0-440D-9049-AE3FB0780FC1}"/>
                </a:ext>
              </a:extLst>
            </p:cNvPr>
            <p:cNvCxnSpPr/>
            <p:nvPr/>
          </p:nvCxnSpPr>
          <p:spPr bwMode="auto">
            <a:xfrm flipV="1">
              <a:off x="1325328" y="2007642"/>
              <a:ext cx="2455137" cy="1222491"/>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18" name="Oval 17">
              <a:extLst>
                <a:ext uri="{FF2B5EF4-FFF2-40B4-BE49-F238E27FC236}">
                  <a16:creationId xmlns:a16="http://schemas.microsoft.com/office/drawing/2014/main" id="{B108E550-E7A8-461B-AEFD-44BE466CB17D}"/>
                </a:ext>
              </a:extLst>
            </p:cNvPr>
            <p:cNvSpPr/>
            <p:nvPr/>
          </p:nvSpPr>
          <p:spPr bwMode="auto">
            <a:xfrm>
              <a:off x="2895600" y="1702842"/>
              <a:ext cx="4169145" cy="4310870"/>
            </a:xfrm>
            <a:prstGeom prst="ellipse">
              <a:avLst/>
            </a:prstGeom>
            <a:solidFill>
              <a:schemeClr val="bg1"/>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itchFamily="34" charset="0"/>
              </a:endParaRPr>
            </a:p>
          </p:txBody>
        </p:sp>
        <p:pic>
          <p:nvPicPr>
            <p:cNvPr id="19" name="Content Placeholder 3">
              <a:extLst>
                <a:ext uri="{FF2B5EF4-FFF2-40B4-BE49-F238E27FC236}">
                  <a16:creationId xmlns:a16="http://schemas.microsoft.com/office/drawing/2014/main" id="{2D1B2B2B-40BD-4B86-B4AB-E672E40D014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bwMode="auto">
            <a:xfrm>
              <a:off x="3295589" y="2590655"/>
              <a:ext cx="3369166" cy="2628057"/>
            </a:xfrm>
            <a:prstGeom prst="rect">
              <a:avLst/>
            </a:prstGeom>
            <a:noFill/>
            <a:ln w="9525">
              <a:noFill/>
              <a:miter lim="800000"/>
              <a:headEnd/>
              <a:tailEnd/>
            </a:ln>
          </p:spPr>
        </p:pic>
      </p:grpSp>
      <p:sp>
        <p:nvSpPr>
          <p:cNvPr id="3" name="TextBox 2">
            <a:extLst>
              <a:ext uri="{FF2B5EF4-FFF2-40B4-BE49-F238E27FC236}">
                <a16:creationId xmlns:a16="http://schemas.microsoft.com/office/drawing/2014/main" id="{C7E0CC34-100B-4582-92C4-4F22764CCF98}"/>
              </a:ext>
            </a:extLst>
          </p:cNvPr>
          <p:cNvSpPr txBox="1"/>
          <p:nvPr/>
        </p:nvSpPr>
        <p:spPr>
          <a:xfrm>
            <a:off x="1981200" y="1352339"/>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without CRUD</a:t>
            </a:r>
          </a:p>
        </p:txBody>
      </p:sp>
      <p:sp>
        <p:nvSpPr>
          <p:cNvPr id="20" name="TextBox 19">
            <a:extLst>
              <a:ext uri="{FF2B5EF4-FFF2-40B4-BE49-F238E27FC236}">
                <a16:creationId xmlns:a16="http://schemas.microsoft.com/office/drawing/2014/main" id="{D275C75C-1D20-418D-8CA7-E09BB59EC5A9}"/>
              </a:ext>
            </a:extLst>
          </p:cNvPr>
          <p:cNvSpPr txBox="1"/>
          <p:nvPr/>
        </p:nvSpPr>
        <p:spPr>
          <a:xfrm>
            <a:off x="7959543" y="1352339"/>
            <a:ext cx="253290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VERA with CRUD</a:t>
            </a:r>
          </a:p>
        </p:txBody>
      </p:sp>
    </p:spTree>
    <p:extLst>
      <p:ext uri="{BB962C8B-B14F-4D97-AF65-F5344CB8AC3E}">
        <p14:creationId xmlns:p14="http://schemas.microsoft.com/office/powerpoint/2010/main" val="35536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hase 2 Template - Without NDA">
  <a:themeElements>
    <a:clrScheme name="Custom 7">
      <a:dk1>
        <a:sysClr val="windowText" lastClr="000000"/>
      </a:dk1>
      <a:lt1>
        <a:sysClr val="window" lastClr="FFFFFF"/>
      </a:lt1>
      <a:dk2>
        <a:srgbClr val="1F497D"/>
      </a:dk2>
      <a:lt2>
        <a:srgbClr val="FFFFFF"/>
      </a:lt2>
      <a:accent1>
        <a:srgbClr val="4F81BD"/>
      </a:accent1>
      <a:accent2>
        <a:srgbClr val="C0504D"/>
      </a:accent2>
      <a:accent3>
        <a:srgbClr val="00CC66"/>
      </a:accent3>
      <a:accent4>
        <a:srgbClr val="8064A2"/>
      </a:accent4>
      <a:accent5>
        <a:srgbClr val="27BFF0"/>
      </a:accent5>
      <a:accent6>
        <a:srgbClr val="F79646"/>
      </a:accent6>
      <a:hlink>
        <a:srgbClr val="2B3B92"/>
      </a:hlink>
      <a:folHlink>
        <a:srgbClr val="3F9AD5"/>
      </a:folHlink>
    </a:clrScheme>
    <a:fontScheme name="ORNL">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RNL template_0704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ORNL template_0704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ORNL template_0704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NL template_0704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ORNL template_0704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ORNL template_0704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ORNL template_0704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ORNL template_0704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ORNL template_0704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
      <a:clrScheme name="ORNL template_0704 10">
        <a:dk1>
          <a:srgbClr val="000000"/>
        </a:dk1>
        <a:lt1>
          <a:srgbClr val="FFFFFF"/>
        </a:lt1>
        <a:dk2>
          <a:srgbClr val="01673E"/>
        </a:dk2>
        <a:lt2>
          <a:srgbClr val="333333"/>
        </a:lt2>
        <a:accent1>
          <a:srgbClr val="8D0A56"/>
        </a:accent1>
        <a:accent2>
          <a:srgbClr val="267186"/>
        </a:accent2>
        <a:accent3>
          <a:srgbClr val="FFFFFF"/>
        </a:accent3>
        <a:accent4>
          <a:srgbClr val="000000"/>
        </a:accent4>
        <a:accent5>
          <a:srgbClr val="C5AAB4"/>
        </a:accent5>
        <a:accent6>
          <a:srgbClr val="216679"/>
        </a:accent6>
        <a:hlink>
          <a:srgbClr val="FFCC66"/>
        </a:hlink>
        <a:folHlink>
          <a:srgbClr val="76A3CC"/>
        </a:folHlink>
      </a:clrScheme>
      <a:clrMap bg1="lt1" tx1="dk1" bg2="lt2" tx2="dk2" accent1="accent1" accent2="accent2" accent3="accent3" accent4="accent4" accent5="accent5" accent6="accent6" hlink="hlink" folHlink="folHlink"/>
    </a:extraClrScheme>
    <a:extraClrScheme>
      <a:clrScheme name="ORNL template_0704 11">
        <a:dk1>
          <a:srgbClr val="000000"/>
        </a:dk1>
        <a:lt1>
          <a:srgbClr val="FFFFFF"/>
        </a:lt1>
        <a:dk2>
          <a:srgbClr val="01673E"/>
        </a:dk2>
        <a:lt2>
          <a:srgbClr val="333333"/>
        </a:lt2>
        <a:accent1>
          <a:srgbClr val="003D6C"/>
        </a:accent1>
        <a:accent2>
          <a:srgbClr val="267186"/>
        </a:accent2>
        <a:accent3>
          <a:srgbClr val="FFFFFF"/>
        </a:accent3>
        <a:accent4>
          <a:srgbClr val="000000"/>
        </a:accent4>
        <a:accent5>
          <a:srgbClr val="AAAFBA"/>
        </a:accent5>
        <a:accent6>
          <a:srgbClr val="216679"/>
        </a:accent6>
        <a:hlink>
          <a:srgbClr val="8D1357"/>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B3C581CA01034690F0BF0095E760B3" ma:contentTypeVersion="17" ma:contentTypeDescription="Create a new document." ma:contentTypeScope="" ma:versionID="f923a1b89edffa69cc448825bc178803">
  <xsd:schema xmlns:xsd="http://www.w3.org/2001/XMLSchema" xmlns:xs="http://www.w3.org/2001/XMLSchema" xmlns:p="http://schemas.microsoft.com/office/2006/metadata/properties" xmlns:ns1="http://schemas.microsoft.com/sharepoint/v3" xmlns:ns2="f9e257c5-eafb-4fe4-b089-5bd085c2c469" xmlns:ns3="9dbce406-2406-42b9-8999-9c57a3f0df0e" targetNamespace="http://schemas.microsoft.com/office/2006/metadata/properties" ma:root="true" ma:fieldsID="2a7648c052af563b01e3eb5401a0adbf" ns1:_="" ns2:_="" ns3:_="">
    <xsd:import namespace="http://schemas.microsoft.com/sharepoint/v3"/>
    <xsd:import namespace="f9e257c5-eafb-4fe4-b089-5bd085c2c469"/>
    <xsd:import namespace="9dbce406-2406-42b9-8999-9c57a3f0df0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e257c5-eafb-4fe4-b089-5bd085c2c4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bce406-2406-42b9-8999-9c57a3f0df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93FDEF9-539D-4929-AFB2-17931658A48C}">
  <ds:schemaRefs>
    <ds:schemaRef ds:uri="http://schemas.microsoft.com/sharepoint/v3/contenttype/forms"/>
  </ds:schemaRefs>
</ds:datastoreItem>
</file>

<file path=customXml/itemProps2.xml><?xml version="1.0" encoding="utf-8"?>
<ds:datastoreItem xmlns:ds="http://schemas.openxmlformats.org/officeDocument/2006/customXml" ds:itemID="{D07C0444-C512-4761-9FCF-9EABFDDE9625}"/>
</file>

<file path=customXml/itemProps3.xml><?xml version="1.0" encoding="utf-8"?>
<ds:datastoreItem xmlns:ds="http://schemas.openxmlformats.org/officeDocument/2006/customXml" ds:itemID="{DEF59B85-BC4E-4244-B0A0-466A926A34F0}">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df79c4b-422a-4389-bee9-4052db243df7"/>
    <ds:schemaRef ds:uri="http://schemas.microsoft.com/office/2006/metadata/properties"/>
    <ds:schemaRef ds:uri="http://schemas.microsoft.com/sharepoint/v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Phase 2 Template - Without NDA</Template>
  <TotalTime>19745</TotalTime>
  <Words>1014</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Arial Narrow</vt:lpstr>
      <vt:lpstr>Calibri</vt:lpstr>
      <vt:lpstr>Courier New</vt:lpstr>
      <vt:lpstr>Symbol</vt:lpstr>
      <vt:lpstr>Times New Roman</vt:lpstr>
      <vt:lpstr>Phase 2 Template - Without NDA</vt:lpstr>
      <vt:lpstr>Session 5 – CIPS Inputs and Training Exercise</vt:lpstr>
      <vt:lpstr>Contents</vt:lpstr>
      <vt:lpstr>Disclosures</vt:lpstr>
      <vt:lpstr>Crud Deposition in Reactors</vt:lpstr>
      <vt:lpstr>Root Cause of CIPS</vt:lpstr>
      <vt:lpstr>Effect of CIPS on Reactors</vt:lpstr>
      <vt:lpstr>VERA CRUD Analysis Overview</vt:lpstr>
      <vt:lpstr>Why use CRUD physics in VERA?  CIPS Analysis of Watts Bar 1 Cycle 7</vt:lpstr>
      <vt:lpstr>WB1C7 Detector Response – Before Shutdown</vt:lpstr>
      <vt:lpstr>WB1C7 Detector Response – After Restart</vt:lpstr>
      <vt:lpstr>WB1C7 Cycle Average Error Distribution</vt:lpstr>
      <vt:lpstr>Manual Crud/Chemistry Input Overview</vt:lpstr>
      <vt:lpstr>CIPS Exercise with SMR Cycle</vt:lpstr>
      <vt:lpstr>CIPS Exercise with SMR Cycle</vt:lpstr>
      <vt:lpstr>CRUD Shuffling and Cleaning Exercise</vt:lpstr>
      <vt:lpstr>CRUD Shuffle Exercise</vt:lpstr>
      <vt:lpstr>CRUD Shuffling and Cleaning Input</vt:lpstr>
      <vt:lpstr>CIPS Capabilities in VERAView </vt:lpstr>
      <vt:lpstr>Thank You!</vt:lpstr>
      <vt:lpstr>Extra Slides</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for Cross Section Calculation in MPACT</dc:title>
  <dc:creator>Yuxuan Liu</dc:creator>
  <cp:lastModifiedBy>Lange, Travis L.</cp:lastModifiedBy>
  <cp:revision>436</cp:revision>
  <cp:lastPrinted>2015-08-03T18:13:04Z</cp:lastPrinted>
  <dcterms:created xsi:type="dcterms:W3CDTF">2016-04-18T18:57:31Z</dcterms:created>
  <dcterms:modified xsi:type="dcterms:W3CDTF">2019-02-14T13:00:21Z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0x01010050B3C581CA01034690F0BF0095E760B3</vt:lpwstr>
  </property>
</Properties>
</file>